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 id="2147483776" r:id="rId2"/>
  </p:sldMasterIdLst>
  <p:notesMasterIdLst>
    <p:notesMasterId r:id="rId14"/>
  </p:notesMasterIdLst>
  <p:handoutMasterIdLst>
    <p:handoutMasterId r:id="rId15"/>
  </p:handoutMasterIdLst>
  <p:sldIdLst>
    <p:sldId id="884" r:id="rId3"/>
    <p:sldId id="896" r:id="rId4"/>
    <p:sldId id="897" r:id="rId5"/>
    <p:sldId id="886" r:id="rId6"/>
    <p:sldId id="892" r:id="rId7"/>
    <p:sldId id="887" r:id="rId8"/>
    <p:sldId id="888" r:id="rId9"/>
    <p:sldId id="889" r:id="rId10"/>
    <p:sldId id="891" r:id="rId11"/>
    <p:sldId id="885" r:id="rId12"/>
    <p:sldId id="893" r:id="rId13"/>
  </p:sldIdLst>
  <p:sldSz cx="9144000" cy="6840538"/>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55">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anca" initials="" lastIdx="1" clrIdx="0"/>
  <p:cmAuthor id="1" name="Michael Palloks" initials="" lastIdx="1" clrIdx="1"/>
  <p:cmAuthor id="2" name="Unbekannter Benutzer1" initials="Unbekannter Benutzer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B2751"/>
    <a:srgbClr val="000099"/>
    <a:srgbClr val="C6DECF"/>
    <a:srgbClr val="C9D7C6"/>
    <a:srgbClr val="CCE5D8"/>
    <a:srgbClr val="2929A6"/>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autoAdjust="0"/>
    <p:restoredTop sz="86355" autoAdjust="0"/>
  </p:normalViewPr>
  <p:slideViewPr>
    <p:cSldViewPr>
      <p:cViewPr varScale="1">
        <p:scale>
          <a:sx n="72" d="100"/>
          <a:sy n="72" d="100"/>
        </p:scale>
        <p:origin x="1690" y="62"/>
      </p:cViewPr>
      <p:guideLst>
        <p:guide orient="horz" pos="215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66" y="-72"/>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0" tIns="49516" rIns="99030" bIns="49516" numCol="1" anchor="t" anchorCtr="0" compatLnSpc="1">
            <a:prstTxWarp prst="textNoShape">
              <a:avLst/>
            </a:prstTxWarp>
          </a:bodyPr>
          <a:lstStyle>
            <a:lvl1pPr defTabSz="990408">
              <a:defRPr sz="1300" dirty="0">
                <a:latin typeface="Arial" charset="0"/>
                <a:cs typeface="+mn-cs"/>
              </a:defRPr>
            </a:lvl1pPr>
          </a:lstStyle>
          <a:p>
            <a:pPr>
              <a:defRPr/>
            </a:pPr>
            <a:endParaRPr lang="de-DE"/>
          </a:p>
        </p:txBody>
      </p:sp>
      <p:sp>
        <p:nvSpPr>
          <p:cNvPr id="3891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30" tIns="49516" rIns="99030" bIns="49516" numCol="1" anchor="t" anchorCtr="0" compatLnSpc="1">
            <a:prstTxWarp prst="textNoShape">
              <a:avLst/>
            </a:prstTxWarp>
          </a:bodyPr>
          <a:lstStyle>
            <a:lvl1pPr algn="r" defTabSz="990408">
              <a:defRPr sz="1300" dirty="0">
                <a:latin typeface="Arial" charset="0"/>
                <a:cs typeface="+mn-cs"/>
              </a:defRPr>
            </a:lvl1pPr>
          </a:lstStyle>
          <a:p>
            <a:pPr>
              <a:defRPr/>
            </a:pPr>
            <a:endParaRPr lang="de-DE"/>
          </a:p>
        </p:txBody>
      </p:sp>
      <p:sp>
        <p:nvSpPr>
          <p:cNvPr id="3891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9030" tIns="49516" rIns="99030" bIns="49516" numCol="1" anchor="b" anchorCtr="0" compatLnSpc="1">
            <a:prstTxWarp prst="textNoShape">
              <a:avLst/>
            </a:prstTxWarp>
          </a:bodyPr>
          <a:lstStyle>
            <a:lvl1pPr defTabSz="990408">
              <a:defRPr sz="1300" dirty="0">
                <a:latin typeface="Arial" charset="0"/>
                <a:cs typeface="+mn-cs"/>
              </a:defRPr>
            </a:lvl1pPr>
          </a:lstStyle>
          <a:p>
            <a:pPr>
              <a:defRPr/>
            </a:pPr>
            <a:endParaRPr lang="de-DE"/>
          </a:p>
        </p:txBody>
      </p:sp>
      <p:sp>
        <p:nvSpPr>
          <p:cNvPr id="3891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9030" tIns="49516" rIns="99030" bIns="49516" numCol="1" anchor="b" anchorCtr="0" compatLnSpc="1">
            <a:prstTxWarp prst="textNoShape">
              <a:avLst/>
            </a:prstTxWarp>
          </a:bodyPr>
          <a:lstStyle>
            <a:lvl1pPr algn="r" defTabSz="990408">
              <a:defRPr sz="1300">
                <a:latin typeface="Arial" charset="0"/>
                <a:cs typeface="+mn-cs"/>
              </a:defRPr>
            </a:lvl1pPr>
          </a:lstStyle>
          <a:p>
            <a:pPr>
              <a:defRPr/>
            </a:pPr>
            <a:fld id="{4396A86E-FA39-48B7-8F82-5B1344C0BAC9}" type="slidenum">
              <a:rPr lang="de-DE"/>
              <a:pPr>
                <a:defRPr/>
              </a:pPr>
              <a:t>‹Nr.›</a:t>
            </a:fld>
            <a:endParaRPr lang="de-D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3788" tIns="46894" rIns="93788" bIns="46894" numCol="1" anchor="t" anchorCtr="0" compatLnSpc="1">
            <a:prstTxWarp prst="textNoShape">
              <a:avLst/>
            </a:prstTxWarp>
          </a:bodyPr>
          <a:lstStyle>
            <a:lvl1pPr defTabSz="937141">
              <a:defRPr sz="1200" dirty="0">
                <a:latin typeface="Arial" charset="0"/>
                <a:cs typeface="+mn-cs"/>
              </a:defRPr>
            </a:lvl1pPr>
          </a:lstStyle>
          <a:p>
            <a:pPr>
              <a:defRPr/>
            </a:pPr>
            <a:endParaRPr lang="de-DE"/>
          </a:p>
        </p:txBody>
      </p:sp>
      <p:sp>
        <p:nvSpPr>
          <p:cNvPr id="419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3788" tIns="46894" rIns="93788" bIns="46894" numCol="1" anchor="t" anchorCtr="0" compatLnSpc="1">
            <a:prstTxWarp prst="textNoShape">
              <a:avLst/>
            </a:prstTxWarp>
          </a:bodyPr>
          <a:lstStyle>
            <a:lvl1pPr algn="r" defTabSz="937141">
              <a:defRPr sz="1200" dirty="0">
                <a:latin typeface="Arial" charset="0"/>
                <a:cs typeface="+mn-cs"/>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987425" y="768350"/>
            <a:ext cx="5127625" cy="3836988"/>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11200" y="4860925"/>
            <a:ext cx="5680075" cy="4606925"/>
          </a:xfrm>
          <a:prstGeom prst="rect">
            <a:avLst/>
          </a:prstGeom>
          <a:noFill/>
          <a:ln w="9525">
            <a:noFill/>
            <a:miter lim="800000"/>
            <a:headEnd/>
            <a:tailEnd/>
          </a:ln>
          <a:effectLst/>
        </p:spPr>
        <p:txBody>
          <a:bodyPr vert="horz" wrap="square" lIns="93788" tIns="46894" rIns="93788" bIns="4689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99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3788" tIns="46894" rIns="93788" bIns="46894" numCol="1" anchor="b" anchorCtr="0" compatLnSpc="1">
            <a:prstTxWarp prst="textNoShape">
              <a:avLst/>
            </a:prstTxWarp>
          </a:bodyPr>
          <a:lstStyle>
            <a:lvl1pPr defTabSz="937141">
              <a:defRPr sz="1200" dirty="0">
                <a:latin typeface="Arial" charset="0"/>
                <a:cs typeface="+mn-cs"/>
              </a:defRPr>
            </a:lvl1pPr>
          </a:lstStyle>
          <a:p>
            <a:pPr>
              <a:defRPr/>
            </a:pPr>
            <a:endParaRPr lang="de-DE"/>
          </a:p>
        </p:txBody>
      </p:sp>
      <p:sp>
        <p:nvSpPr>
          <p:cNvPr id="4199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3788" tIns="46894" rIns="93788" bIns="46894" numCol="1" anchor="b" anchorCtr="0" compatLnSpc="1">
            <a:prstTxWarp prst="textNoShape">
              <a:avLst/>
            </a:prstTxWarp>
          </a:bodyPr>
          <a:lstStyle>
            <a:lvl1pPr algn="r" defTabSz="937141">
              <a:defRPr sz="1200">
                <a:latin typeface="Arial" charset="0"/>
                <a:cs typeface="+mn-cs"/>
              </a:defRPr>
            </a:lvl1pPr>
          </a:lstStyle>
          <a:p>
            <a:pPr>
              <a:defRPr/>
            </a:pPr>
            <a:fld id="{0CA97C44-B322-457F-8AF9-697D71866796}"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Folienbildplatzhalter 1"/>
          <p:cNvSpPr>
            <a:spLocks noGrp="1" noRot="1" noChangeAspect="1"/>
          </p:cNvSpPr>
          <p:nvPr>
            <p:ph type="sldImg"/>
          </p:nvPr>
        </p:nvSpPr>
        <p:spPr>
          <a:ln/>
        </p:spPr>
      </p:sp>
      <p:sp>
        <p:nvSpPr>
          <p:cNvPr id="10242" name="Notizenplatzhalter 2"/>
          <p:cNvSpPr>
            <a:spLocks noGrp="1"/>
          </p:cNvSpPr>
          <p:nvPr>
            <p:ph type="body" idx="1"/>
          </p:nvPr>
        </p:nvSpPr>
        <p:spPr>
          <a:noFill/>
          <a:ln/>
        </p:spPr>
        <p:txBody>
          <a:bodyPr/>
          <a:lstStyle/>
          <a:p>
            <a:pPr eaLnBrk="1" hangingPunct="1"/>
            <a:r>
              <a:rPr lang="de-DE" dirty="0">
                <a:latin typeface="Arial" pitchFamily="34" charset="0"/>
              </a:rPr>
              <a:t>Logo LebensART &amp; GB: https://www.ex-in-lebensart.de/ (2025-06-15)</a:t>
            </a:r>
          </a:p>
          <a:p>
            <a:pPr eaLnBrk="1" hangingPunct="1"/>
            <a:r>
              <a:rPr lang="de-DE" dirty="0">
                <a:latin typeface="Arial" pitchFamily="34" charset="0"/>
              </a:rPr>
              <a:t>Logo Institut für Budotherapie: https://www.budotherapie.de (2025-06-21)</a:t>
            </a:r>
          </a:p>
          <a:p>
            <a:pPr eaLnBrk="1" hangingPunct="1"/>
            <a:r>
              <a:rPr lang="de-DE" dirty="0">
                <a:latin typeface="Arial" pitchFamily="34" charset="0"/>
              </a:rPr>
              <a:t>EAG-Logo sowie </a:t>
            </a:r>
            <a:r>
              <a:rPr lang="de-DE" dirty="0" err="1">
                <a:latin typeface="Arial" pitchFamily="34" charset="0"/>
              </a:rPr>
              <a:t>bbAT</a:t>
            </a:r>
            <a:r>
              <a:rPr lang="de-DE" dirty="0">
                <a:latin typeface="Arial" pitchFamily="34" charset="0"/>
              </a:rPr>
              <a:t>-Bild &amp; 1. Bild Alex &amp; Sophia: Bestand A.E.</a:t>
            </a:r>
          </a:p>
        </p:txBody>
      </p:sp>
      <p:sp>
        <p:nvSpPr>
          <p:cNvPr id="10243" name="Foliennummernplatzhalter 3"/>
          <p:cNvSpPr>
            <a:spLocks noGrp="1"/>
          </p:cNvSpPr>
          <p:nvPr>
            <p:ph type="sldNum" sz="quarter" idx="5"/>
          </p:nvPr>
        </p:nvSpPr>
        <p:spPr>
          <a:noFill/>
        </p:spPr>
        <p:txBody>
          <a:bodyPr/>
          <a:lstStyle/>
          <a:p>
            <a:pPr defTabSz="936625"/>
            <a:fld id="{8DF17B58-1AAB-481A-93EA-CB81E50A998F}" type="slidenum">
              <a:rPr lang="de-DE" smtClean="0">
                <a:solidFill>
                  <a:srgbClr val="000000"/>
                </a:solidFill>
                <a:latin typeface="Arial" pitchFamily="34" charset="0"/>
                <a:cs typeface="Arial" pitchFamily="34" charset="0"/>
              </a:rPr>
              <a:pPr defTabSz="936625"/>
              <a:t>1</a:t>
            </a:fld>
            <a:endParaRPr lang="de-DE" dirty="0">
              <a:solidFill>
                <a:srgbClr val="000000"/>
              </a:solidFill>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a:ln/>
        </p:spPr>
      </p:sp>
      <p:sp>
        <p:nvSpPr>
          <p:cNvPr id="38914" name="Notizenplatzhalter 2"/>
          <p:cNvSpPr>
            <a:spLocks noGrp="1"/>
          </p:cNvSpPr>
          <p:nvPr>
            <p:ph type="body" idx="1"/>
          </p:nvPr>
        </p:nvSpPr>
        <p:spPr>
          <a:noFill/>
          <a:ln/>
        </p:spPr>
        <p:txBody>
          <a:bodyPr/>
          <a:lstStyle/>
          <a:p>
            <a:pPr eaLnBrk="1" hangingPunct="1"/>
            <a:endParaRPr lang="de-DE">
              <a:latin typeface="Arial" pitchFamily="34" charset="0"/>
            </a:endParaRPr>
          </a:p>
        </p:txBody>
      </p:sp>
      <p:sp>
        <p:nvSpPr>
          <p:cNvPr id="38915" name="Foliennummernplatzhalter 3"/>
          <p:cNvSpPr>
            <a:spLocks noGrp="1"/>
          </p:cNvSpPr>
          <p:nvPr>
            <p:ph type="sldNum" sz="quarter" idx="5"/>
          </p:nvPr>
        </p:nvSpPr>
        <p:spPr>
          <a:noFill/>
        </p:spPr>
        <p:txBody>
          <a:bodyPr/>
          <a:lstStyle/>
          <a:p>
            <a:pPr defTabSz="936625"/>
            <a:fld id="{DDB803A8-794B-450B-A962-1109FA9FD1D1}" type="slidenum">
              <a:rPr lang="de-DE" smtClean="0">
                <a:latin typeface="Arial" pitchFamily="34" charset="0"/>
                <a:cs typeface="Arial" pitchFamily="34" charset="0"/>
              </a:rPr>
              <a:pPr defTabSz="936625"/>
              <a:t>10</a:t>
            </a:fld>
            <a:endParaRPr lang="de-DE">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71E88-B186-EEA3-D6B9-CEFE9DEF2004}"/>
            </a:ext>
          </a:extLst>
        </p:cNvPr>
        <p:cNvGrpSpPr/>
        <p:nvPr/>
      </p:nvGrpSpPr>
      <p:grpSpPr>
        <a:xfrm>
          <a:off x="0" y="0"/>
          <a:ext cx="0" cy="0"/>
          <a:chOff x="0" y="0"/>
          <a:chExt cx="0" cy="0"/>
        </a:xfrm>
      </p:grpSpPr>
      <p:sp>
        <p:nvSpPr>
          <p:cNvPr id="38913" name="Folienbildplatzhalter 1">
            <a:extLst>
              <a:ext uri="{FF2B5EF4-FFF2-40B4-BE49-F238E27FC236}">
                <a16:creationId xmlns:a16="http://schemas.microsoft.com/office/drawing/2014/main" id="{752A1685-12FC-4A1D-139F-779C83770060}"/>
              </a:ext>
            </a:extLst>
          </p:cNvPr>
          <p:cNvSpPr>
            <a:spLocks noGrp="1" noRot="1" noChangeAspect="1"/>
          </p:cNvSpPr>
          <p:nvPr>
            <p:ph type="sldImg"/>
          </p:nvPr>
        </p:nvSpPr>
        <p:spPr>
          <a:ln/>
        </p:spPr>
      </p:sp>
      <p:sp>
        <p:nvSpPr>
          <p:cNvPr id="38914" name="Notizenplatzhalter 2">
            <a:extLst>
              <a:ext uri="{FF2B5EF4-FFF2-40B4-BE49-F238E27FC236}">
                <a16:creationId xmlns:a16="http://schemas.microsoft.com/office/drawing/2014/main" id="{2010EC4A-1A20-9785-7C93-69DA385191E6}"/>
              </a:ext>
            </a:extLst>
          </p:cNvPr>
          <p:cNvSpPr>
            <a:spLocks noGrp="1"/>
          </p:cNvSpPr>
          <p:nvPr>
            <p:ph type="body" idx="1"/>
          </p:nvPr>
        </p:nvSpPr>
        <p:spPr>
          <a:noFill/>
          <a:ln/>
        </p:spPr>
        <p:txBody>
          <a:bodyPr/>
          <a:lstStyle/>
          <a:p>
            <a:pPr eaLnBrk="1" hangingPunct="1"/>
            <a:r>
              <a:rPr lang="de-DE" dirty="0">
                <a:latin typeface="Arial" pitchFamily="34" charset="0"/>
              </a:rPr>
              <a:t>Bild: Alexander EWALD mit Qigong-Übung &amp; </a:t>
            </a:r>
            <a:r>
              <a:rPr lang="de-DE" dirty="0" err="1">
                <a:latin typeface="Arial" pitchFamily="34" charset="0"/>
              </a:rPr>
              <a:t>taijiquan</a:t>
            </a:r>
            <a:r>
              <a:rPr lang="de-DE" dirty="0">
                <a:latin typeface="Arial" pitchFamily="34" charset="0"/>
              </a:rPr>
              <a:t>-Anzug im japanischen Garten in Bonn (Frühjahr 2024): Eigener Bestand</a:t>
            </a:r>
          </a:p>
        </p:txBody>
      </p:sp>
      <p:sp>
        <p:nvSpPr>
          <p:cNvPr id="38915" name="Foliennummernplatzhalter 3">
            <a:extLst>
              <a:ext uri="{FF2B5EF4-FFF2-40B4-BE49-F238E27FC236}">
                <a16:creationId xmlns:a16="http://schemas.microsoft.com/office/drawing/2014/main" id="{7EFD63DE-BD66-A88C-5533-C49FEEA630D0}"/>
              </a:ext>
            </a:extLst>
          </p:cNvPr>
          <p:cNvSpPr>
            <a:spLocks noGrp="1"/>
          </p:cNvSpPr>
          <p:nvPr>
            <p:ph type="sldNum" sz="quarter" idx="5"/>
          </p:nvPr>
        </p:nvSpPr>
        <p:spPr>
          <a:noFill/>
        </p:spPr>
        <p:txBody>
          <a:bodyPr/>
          <a:lstStyle/>
          <a:p>
            <a:pPr defTabSz="936625"/>
            <a:fld id="{DDB803A8-794B-450B-A962-1109FA9FD1D1}" type="slidenum">
              <a:rPr lang="de-DE" smtClean="0">
                <a:latin typeface="Arial" pitchFamily="34" charset="0"/>
                <a:cs typeface="Arial" pitchFamily="34" charset="0"/>
              </a:rPr>
              <a:pPr defTabSz="936625"/>
              <a:t>11</a:t>
            </a:fld>
            <a:endParaRPr lang="de-DE">
              <a:latin typeface="Arial" pitchFamily="34" charset="0"/>
              <a:cs typeface="Arial" pitchFamily="34" charset="0"/>
            </a:endParaRPr>
          </a:p>
        </p:txBody>
      </p:sp>
    </p:spTree>
    <p:extLst>
      <p:ext uri="{BB962C8B-B14F-4D97-AF65-F5344CB8AC3E}">
        <p14:creationId xmlns:p14="http://schemas.microsoft.com/office/powerpoint/2010/main" val="128036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BB59D-8766-3549-A863-A2B5B78FE0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C54929-ED3B-F792-A423-61DAA50B241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8FFCCB-4669-C1AD-1B13-E3F8C9633C80}"/>
              </a:ext>
            </a:extLst>
          </p:cNvPr>
          <p:cNvSpPr>
            <a:spLocks noGrp="1"/>
          </p:cNvSpPr>
          <p:nvPr>
            <p:ph type="body" idx="1"/>
          </p:nvPr>
        </p:nvSpPr>
        <p:spPr/>
        <p:txBody>
          <a:bodyPr/>
          <a:lstStyle/>
          <a:p>
            <a:r>
              <a:rPr lang="de-DE" dirty="0"/>
              <a:t>Alex &amp; Sophia (13.06.2025): Alexander Graf</a:t>
            </a:r>
          </a:p>
          <a:p>
            <a:r>
              <a:rPr lang="de-DE" dirty="0"/>
              <a:t>Toni Anna Wolffs Typologie: https://www.evolvingdeepforms.com/typeandforms.html </a:t>
            </a:r>
          </a:p>
          <a:p>
            <a:endParaRPr lang="de-DE" dirty="0"/>
          </a:p>
          <a:p>
            <a:endParaRPr lang="de-DE" dirty="0"/>
          </a:p>
        </p:txBody>
      </p:sp>
      <p:sp>
        <p:nvSpPr>
          <p:cNvPr id="4" name="Foliennummernplatzhalter 3">
            <a:extLst>
              <a:ext uri="{FF2B5EF4-FFF2-40B4-BE49-F238E27FC236}">
                <a16:creationId xmlns:a16="http://schemas.microsoft.com/office/drawing/2014/main" id="{CE7C53D8-21F3-A117-739D-3541415F9FF8}"/>
              </a:ext>
            </a:extLst>
          </p:cNvPr>
          <p:cNvSpPr>
            <a:spLocks noGrp="1"/>
          </p:cNvSpPr>
          <p:nvPr>
            <p:ph type="sldNum" sz="quarter" idx="5"/>
          </p:nvPr>
        </p:nvSpPr>
        <p:spPr/>
        <p:txBody>
          <a:bodyPr/>
          <a:lstStyle/>
          <a:p>
            <a:pPr>
              <a:defRPr/>
            </a:pPr>
            <a:fld id="{0CA97C44-B322-457F-8AF9-697D71866796}" type="slidenum">
              <a:rPr lang="de-DE" smtClean="0"/>
              <a:pPr>
                <a:defRPr/>
              </a:pPr>
              <a:t>2</a:t>
            </a:fld>
            <a:endParaRPr lang="de-DE" dirty="0"/>
          </a:p>
        </p:txBody>
      </p:sp>
    </p:spTree>
    <p:extLst>
      <p:ext uri="{BB962C8B-B14F-4D97-AF65-F5344CB8AC3E}">
        <p14:creationId xmlns:p14="http://schemas.microsoft.com/office/powerpoint/2010/main" val="227243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7BE2-5D32-F315-DDAA-CA21EBF824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0B7D0E-C4D5-4A2F-DC9B-D5511CC4DF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4C3C058-26D7-3CD5-03E1-EE308EABA4F6}"/>
              </a:ext>
            </a:extLst>
          </p:cNvPr>
          <p:cNvSpPr>
            <a:spLocks noGrp="1"/>
          </p:cNvSpPr>
          <p:nvPr>
            <p:ph type="body" idx="1"/>
          </p:nvPr>
        </p:nvSpPr>
        <p:spPr/>
        <p:txBody>
          <a:bodyPr/>
          <a:lstStyle/>
          <a:p>
            <a:r>
              <a:rPr lang="de-DE" dirty="0"/>
              <a:t>Ronald D. Laing: https://www.aerzteblatt.de/archiv/ronald-d-laing-reise-in-den-inneren-raum-cfbdfd93-0bc1-46ea-a6dd-69dab64de807 (2025-06-18)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Gudula Linck: https://qigong-fachgesellschaft.de/wp-content/uploads/2021/06/gudula-linck.jpg (2025-06-18)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Hilarion Petzold: https://www.eag-fpi.com/wp-content/uploads/2014/10/Prof.Petzold.jpg (2025-06-15)</a:t>
            </a:r>
          </a:p>
          <a:p>
            <a:r>
              <a:rPr lang="de-DE" dirty="0"/>
              <a:t>Peter N. Watkins: https://www.insideoutcommunity.com/wp-content/uploads/2021/05/Peter-Watkins.jpg (2025-06-18)</a:t>
            </a:r>
          </a:p>
          <a:p>
            <a:r>
              <a:rPr lang="de-DE" dirty="0"/>
              <a:t>Buchcover: Selbst besorgt</a:t>
            </a:r>
          </a:p>
          <a:p>
            <a:r>
              <a:rPr lang="de-DE" dirty="0"/>
              <a:t>Making Waves Model (mit martial arts Bezug): Vgl. Pfeifer, 2019b: 361ff., bes. 367ff. Mit 368</a:t>
            </a:r>
          </a:p>
          <a:p>
            <a:endParaRPr lang="de-DE" dirty="0"/>
          </a:p>
          <a:p>
            <a:endParaRPr lang="de-DE" dirty="0"/>
          </a:p>
        </p:txBody>
      </p:sp>
      <p:sp>
        <p:nvSpPr>
          <p:cNvPr id="4" name="Foliennummernplatzhalter 3">
            <a:extLst>
              <a:ext uri="{FF2B5EF4-FFF2-40B4-BE49-F238E27FC236}">
                <a16:creationId xmlns:a16="http://schemas.microsoft.com/office/drawing/2014/main" id="{3BCDF83F-90DB-C887-E187-69A8ED507983}"/>
              </a:ext>
            </a:extLst>
          </p:cNvPr>
          <p:cNvSpPr>
            <a:spLocks noGrp="1"/>
          </p:cNvSpPr>
          <p:nvPr>
            <p:ph type="sldNum" sz="quarter" idx="5"/>
          </p:nvPr>
        </p:nvSpPr>
        <p:spPr/>
        <p:txBody>
          <a:bodyPr/>
          <a:lstStyle/>
          <a:p>
            <a:pPr>
              <a:defRPr/>
            </a:pPr>
            <a:fld id="{0CA97C44-B322-457F-8AF9-697D71866796}" type="slidenum">
              <a:rPr lang="de-DE" smtClean="0"/>
              <a:pPr>
                <a:defRPr/>
              </a:pPr>
              <a:t>3</a:t>
            </a:fld>
            <a:endParaRPr lang="de-DE" dirty="0"/>
          </a:p>
        </p:txBody>
      </p:sp>
    </p:spTree>
    <p:extLst>
      <p:ext uri="{BB962C8B-B14F-4D97-AF65-F5344CB8AC3E}">
        <p14:creationId xmlns:p14="http://schemas.microsoft.com/office/powerpoint/2010/main" val="77175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IT-Menschenbild: IT 1-2009; Müller &amp; Orth, 2025: 699 </a:t>
            </a:r>
          </a:p>
          <a:p>
            <a:r>
              <a:rPr lang="de-DE" dirty="0"/>
              <a:t>Mensch in Kontext &amp; Kontinuum: IT 1-2009</a:t>
            </a:r>
          </a:p>
          <a:p>
            <a:r>
              <a:rPr lang="de-DE" dirty="0"/>
              <a:t>Interaktionsmodell: Leitner &amp; Höfner, 2020: 167</a:t>
            </a:r>
          </a:p>
          <a:p>
            <a:r>
              <a:rPr lang="de-DE" dirty="0"/>
              <a:t>Erfahrungen prägen: Petzold et al., 2006: 90</a:t>
            </a:r>
          </a:p>
          <a:p>
            <a:r>
              <a:rPr lang="de-DE" dirty="0" err="1"/>
              <a:t>Pathogenesemodell</a:t>
            </a:r>
            <a:r>
              <a:rPr lang="de-DE" dirty="0"/>
              <a:t>: Petzold et al., 2007: 182</a:t>
            </a:r>
          </a:p>
          <a:p>
            <a:r>
              <a:rPr lang="de-DE" dirty="0"/>
              <a:t>Gesundheit-Krankheit/Pathogenese-Salutogenese: Petzold et al., 2006: 373 </a:t>
            </a:r>
          </a:p>
          <a:p>
            <a:r>
              <a:rPr lang="de-DE" dirty="0"/>
              <a:t>Relationalitätsmodi: Petzold et al., 2007: 193</a:t>
            </a:r>
          </a:p>
          <a:p>
            <a:r>
              <a:rPr lang="de-DE" dirty="0"/>
              <a:t>Wege der Heilung &amp; Förderung &amp; 14 Heil-/Wirkfaktoren in der IT: Petzold et al., 2007: 198f.</a:t>
            </a:r>
          </a:p>
        </p:txBody>
      </p:sp>
      <p:sp>
        <p:nvSpPr>
          <p:cNvPr id="4" name="Foliennummernplatzhalter 3"/>
          <p:cNvSpPr>
            <a:spLocks noGrp="1"/>
          </p:cNvSpPr>
          <p:nvPr>
            <p:ph type="sldNum" sz="quarter" idx="5"/>
          </p:nvPr>
        </p:nvSpPr>
        <p:spPr/>
        <p:txBody>
          <a:bodyPr/>
          <a:lstStyle/>
          <a:p>
            <a:pPr>
              <a:defRPr/>
            </a:pPr>
            <a:fld id="{0CA97C44-B322-457F-8AF9-697D71866796}" type="slidenum">
              <a:rPr lang="de-DE" smtClean="0"/>
              <a:pPr>
                <a:defRPr/>
              </a:pPr>
              <a:t>4</a:t>
            </a:fld>
            <a:endParaRPr lang="de-DE" dirty="0"/>
          </a:p>
        </p:txBody>
      </p:sp>
    </p:spTree>
    <p:extLst>
      <p:ext uri="{BB962C8B-B14F-4D97-AF65-F5344CB8AC3E}">
        <p14:creationId xmlns:p14="http://schemas.microsoft.com/office/powerpoint/2010/main" val="29615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4480A-2946-2873-40C7-012957F1F0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05B5DC-D3BB-3AD4-05AA-3036A8DB8E6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E0536C-F205-8B22-DA1C-2C31D51C8E63}"/>
              </a:ext>
            </a:extLst>
          </p:cNvPr>
          <p:cNvSpPr>
            <a:spLocks noGrp="1"/>
          </p:cNvSpPr>
          <p:nvPr>
            <p:ph type="body" idx="1"/>
          </p:nvPr>
        </p:nvSpPr>
        <p:spPr/>
        <p:txBody>
          <a:bodyPr/>
          <a:lstStyle/>
          <a:p>
            <a:r>
              <a:rPr lang="de-DE" dirty="0"/>
              <a:t>Online erstellt via https://wordcloud.app (2025-06-15)</a:t>
            </a:r>
          </a:p>
        </p:txBody>
      </p:sp>
      <p:sp>
        <p:nvSpPr>
          <p:cNvPr id="4" name="Foliennummernplatzhalter 3">
            <a:extLst>
              <a:ext uri="{FF2B5EF4-FFF2-40B4-BE49-F238E27FC236}">
                <a16:creationId xmlns:a16="http://schemas.microsoft.com/office/drawing/2014/main" id="{37565499-5F6E-5CBD-C0AF-2F4F46E1ABE3}"/>
              </a:ext>
            </a:extLst>
          </p:cNvPr>
          <p:cNvSpPr>
            <a:spLocks noGrp="1"/>
          </p:cNvSpPr>
          <p:nvPr>
            <p:ph type="sldNum" sz="quarter" idx="5"/>
          </p:nvPr>
        </p:nvSpPr>
        <p:spPr/>
        <p:txBody>
          <a:bodyPr/>
          <a:lstStyle/>
          <a:p>
            <a:pPr>
              <a:defRPr/>
            </a:pPr>
            <a:fld id="{0CA97C44-B322-457F-8AF9-697D71866796}" type="slidenum">
              <a:rPr lang="de-DE" smtClean="0"/>
              <a:pPr>
                <a:defRPr/>
              </a:pPr>
              <a:t>5</a:t>
            </a:fld>
            <a:endParaRPr lang="de-DE" dirty="0"/>
          </a:p>
        </p:txBody>
      </p:sp>
    </p:spTree>
    <p:extLst>
      <p:ext uri="{BB962C8B-B14F-4D97-AF65-F5344CB8AC3E}">
        <p14:creationId xmlns:p14="http://schemas.microsoft.com/office/powerpoint/2010/main" val="320926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Bilder/Tabelle aus: https://www.sciencedirect.com/science/article/pii/S1469029223001802 (2025-06-15)</a:t>
            </a:r>
          </a:p>
        </p:txBody>
      </p:sp>
      <p:sp>
        <p:nvSpPr>
          <p:cNvPr id="4" name="Foliennummernplatzhalter 3"/>
          <p:cNvSpPr>
            <a:spLocks noGrp="1"/>
          </p:cNvSpPr>
          <p:nvPr>
            <p:ph type="sldNum" sz="quarter" idx="5"/>
          </p:nvPr>
        </p:nvSpPr>
        <p:spPr/>
        <p:txBody>
          <a:bodyPr/>
          <a:lstStyle/>
          <a:p>
            <a:pPr>
              <a:defRPr/>
            </a:pPr>
            <a:fld id="{0CA97C44-B322-457F-8AF9-697D71866796}" type="slidenum">
              <a:rPr lang="de-DE" smtClean="0"/>
              <a:pPr>
                <a:defRPr/>
              </a:pPr>
              <a:t>6</a:t>
            </a:fld>
            <a:endParaRPr lang="de-DE" dirty="0"/>
          </a:p>
        </p:txBody>
      </p:sp>
    </p:spTree>
    <p:extLst>
      <p:ext uri="{BB962C8B-B14F-4D97-AF65-F5344CB8AC3E}">
        <p14:creationId xmlns:p14="http://schemas.microsoft.com/office/powerpoint/2010/main" val="202324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 Hilarion Petzold: https://www.eag-fpi.com/wp-content/uploads/2014/10/Prof.Petzold.jpg (2025-06-15)</a:t>
            </a:r>
          </a:p>
          <a:p>
            <a:r>
              <a:rPr lang="de-DE" dirty="0"/>
              <a:t>Foto Weiterbildung Budotherapie: https://www.eag-fpi.com/wp-content/uploads/2024/01/EAG_Kompakt-Weiterbildung_Budotherapie_2024.pdf (2025-06-15)</a:t>
            </a:r>
          </a:p>
          <a:p>
            <a:r>
              <a:rPr lang="de-DE" dirty="0"/>
              <a:t>Foto Budotherapie-</a:t>
            </a:r>
            <a:r>
              <a:rPr lang="de-DE" dirty="0" err="1"/>
              <a:t>Zenkreis</a:t>
            </a:r>
            <a:r>
              <a:rPr lang="de-DE" dirty="0"/>
              <a:t>: https://www.eag-fpi.com/wp-content/uploads/2014/10/Budo2.jpg (2025-06-15)</a:t>
            </a:r>
          </a:p>
          <a:p>
            <a:r>
              <a:rPr lang="de-DE" dirty="0"/>
              <a:t>Modalitäten: Petzold et al., 2007: 186</a:t>
            </a:r>
          </a:p>
          <a:p>
            <a:r>
              <a:rPr lang="de-DE" dirty="0"/>
              <a:t>Siegele &amp; Ludwig: https://www.praeventionstag.de/dokumentation/download.cms?id=2620&amp;datei=Vortrag-Deutscher-Praeventionstag-web-2620.pdf (2025-06-21)</a:t>
            </a:r>
          </a:p>
          <a:p>
            <a:r>
              <a:rPr lang="de-DE" dirty="0"/>
              <a:t>Foto Budo-Paartherapie: Müller &amp; Orth, 2025: 599</a:t>
            </a:r>
          </a:p>
        </p:txBody>
      </p:sp>
      <p:sp>
        <p:nvSpPr>
          <p:cNvPr id="4" name="Foliennummernplatzhalter 3"/>
          <p:cNvSpPr>
            <a:spLocks noGrp="1"/>
          </p:cNvSpPr>
          <p:nvPr>
            <p:ph type="sldNum" sz="quarter" idx="5"/>
          </p:nvPr>
        </p:nvSpPr>
        <p:spPr/>
        <p:txBody>
          <a:bodyPr/>
          <a:lstStyle/>
          <a:p>
            <a:pPr>
              <a:defRPr/>
            </a:pPr>
            <a:fld id="{0CA97C44-B322-457F-8AF9-697D71866796}" type="slidenum">
              <a:rPr lang="de-DE" smtClean="0"/>
              <a:pPr>
                <a:defRPr/>
              </a:pPr>
              <a:t>7</a:t>
            </a:fld>
            <a:endParaRPr lang="de-DE" dirty="0"/>
          </a:p>
        </p:txBody>
      </p:sp>
    </p:spTree>
    <p:extLst>
      <p:ext uri="{BB962C8B-B14F-4D97-AF65-F5344CB8AC3E}">
        <p14:creationId xmlns:p14="http://schemas.microsoft.com/office/powerpoint/2010/main" val="76344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D224-754B-6557-AD7F-D37BF3CBD3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BEAD69-D465-7EB0-FF08-42AF5E6616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D5B000-3DFF-AF0F-A76A-C5ACC7303212}"/>
              </a:ext>
            </a:extLst>
          </p:cNvPr>
          <p:cNvSpPr>
            <a:spLocks noGrp="1"/>
          </p:cNvSpPr>
          <p:nvPr>
            <p:ph type="body" idx="1"/>
          </p:nvPr>
        </p:nvSpPr>
        <p:spPr/>
        <p:txBody>
          <a:bodyPr/>
          <a:lstStyle/>
          <a:p>
            <a:r>
              <a:rPr lang="de-DE" dirty="0"/>
              <a:t>Siegele &amp; Ludwig: EAG </a:t>
            </a:r>
            <a:r>
              <a:rPr lang="de-DE" dirty="0" err="1"/>
              <a:t>Budotagung</a:t>
            </a:r>
            <a:r>
              <a:rPr lang="de-DE" dirty="0"/>
              <a:t> 2022 (A. Ewald)</a:t>
            </a:r>
          </a:p>
        </p:txBody>
      </p:sp>
      <p:sp>
        <p:nvSpPr>
          <p:cNvPr id="4" name="Foliennummernplatzhalter 3">
            <a:extLst>
              <a:ext uri="{FF2B5EF4-FFF2-40B4-BE49-F238E27FC236}">
                <a16:creationId xmlns:a16="http://schemas.microsoft.com/office/drawing/2014/main" id="{F7587E60-7F19-C2D7-EF98-012342590860}"/>
              </a:ext>
            </a:extLst>
          </p:cNvPr>
          <p:cNvSpPr>
            <a:spLocks noGrp="1"/>
          </p:cNvSpPr>
          <p:nvPr>
            <p:ph type="sldNum" sz="quarter" idx="5"/>
          </p:nvPr>
        </p:nvSpPr>
        <p:spPr/>
        <p:txBody>
          <a:bodyPr/>
          <a:lstStyle/>
          <a:p>
            <a:pPr>
              <a:defRPr/>
            </a:pPr>
            <a:fld id="{0CA97C44-B322-457F-8AF9-697D71866796}" type="slidenum">
              <a:rPr lang="de-DE" smtClean="0"/>
              <a:pPr>
                <a:defRPr/>
              </a:pPr>
              <a:t>8</a:t>
            </a:fld>
            <a:endParaRPr lang="de-DE" dirty="0"/>
          </a:p>
        </p:txBody>
      </p:sp>
    </p:spTree>
    <p:extLst>
      <p:ext uri="{BB962C8B-B14F-4D97-AF65-F5344CB8AC3E}">
        <p14:creationId xmlns:p14="http://schemas.microsoft.com/office/powerpoint/2010/main" val="175744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9F39-56BE-E03E-A8CC-22A265DB59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D81E1-6980-CC28-9C5C-24BFD28810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97242C1-CF93-05DB-C5FB-3A0EC2E47847}"/>
              </a:ext>
            </a:extLst>
          </p:cNvPr>
          <p:cNvSpPr>
            <a:spLocks noGrp="1"/>
          </p:cNvSpPr>
          <p:nvPr>
            <p:ph type="body" idx="1"/>
          </p:nvPr>
        </p:nvSpPr>
        <p:spPr/>
        <p:txBody>
          <a:bodyPr/>
          <a:lstStyle/>
          <a:p>
            <a:r>
              <a:rPr lang="de-DE" dirty="0"/>
              <a:t>Ma </a:t>
            </a:r>
            <a:r>
              <a:rPr lang="de-DE" dirty="0" err="1"/>
              <a:t>Bu</a:t>
            </a:r>
            <a:r>
              <a:rPr lang="de-DE" dirty="0"/>
              <a:t> Skizze der Füße: Yi, 2023: 173</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Foto Maximilian Knoche: https://www.kloster-marienrode.de/assets/image-cache/content/img/referenten/maximilian-knoche-referent.0df6a3a0.jpg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Foto Veronika Partikova: https://www.instagram.com/reel/DJ1iJZTpcEy/ (2025-06-21)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Foto </a:t>
            </a:r>
            <a:r>
              <a:rPr lang="de-DE" dirty="0" err="1"/>
              <a:t>Cicles</a:t>
            </a:r>
            <a:r>
              <a:rPr lang="de-DE" dirty="0"/>
              <a:t>/Spirale (Blog von Veronika Partikova): https://static.wixstatic.com/media/nsplsh_7253724b2d503057697073~mv2_d_4032_3024_s_4_2.jpg/v1/fill/w_1816,h_1364,fp_0.50_0.50,q_90,enc_avif,quality_auto/nsplsh_7253724b2d503057697073~mv2_d_4032_3024_s_4_2.jpg über https://www.kungfuacademic.com/blog (2025-06-21)</a:t>
            </a:r>
          </a:p>
          <a:p>
            <a:endParaRPr lang="de-DE" dirty="0"/>
          </a:p>
        </p:txBody>
      </p:sp>
      <p:sp>
        <p:nvSpPr>
          <p:cNvPr id="4" name="Foliennummernplatzhalter 3">
            <a:extLst>
              <a:ext uri="{FF2B5EF4-FFF2-40B4-BE49-F238E27FC236}">
                <a16:creationId xmlns:a16="http://schemas.microsoft.com/office/drawing/2014/main" id="{3799CDD2-6B6B-702C-71EA-87DE4A4392BD}"/>
              </a:ext>
            </a:extLst>
          </p:cNvPr>
          <p:cNvSpPr>
            <a:spLocks noGrp="1"/>
          </p:cNvSpPr>
          <p:nvPr>
            <p:ph type="sldNum" sz="quarter" idx="5"/>
          </p:nvPr>
        </p:nvSpPr>
        <p:spPr/>
        <p:txBody>
          <a:bodyPr/>
          <a:lstStyle/>
          <a:p>
            <a:pPr>
              <a:defRPr/>
            </a:pPr>
            <a:fld id="{0CA97C44-B322-457F-8AF9-697D71866796}" type="slidenum">
              <a:rPr lang="de-DE" smtClean="0"/>
              <a:pPr>
                <a:defRPr/>
              </a:pPr>
              <a:t>9</a:t>
            </a:fld>
            <a:endParaRPr lang="de-DE" dirty="0"/>
          </a:p>
        </p:txBody>
      </p:sp>
    </p:spTree>
    <p:extLst>
      <p:ext uri="{BB962C8B-B14F-4D97-AF65-F5344CB8AC3E}">
        <p14:creationId xmlns:p14="http://schemas.microsoft.com/office/powerpoint/2010/main" val="111005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057400" y="1058863"/>
            <a:ext cx="6859588" cy="4740275"/>
          </a:xfrm>
          <a:prstGeom prst="rect">
            <a:avLst/>
          </a:prstGeom>
          <a:noFill/>
          <a:ln w="25400">
            <a:solidFill>
              <a:schemeClr val="tx1"/>
            </a:solidFill>
            <a:miter lim="800000"/>
            <a:headEnd/>
            <a:tailEnd/>
          </a:ln>
        </p:spPr>
        <p:txBody>
          <a:bodyPr wrap="none" anchor="ctr"/>
          <a:lstStyle/>
          <a:p>
            <a:pPr>
              <a:defRPr/>
            </a:pPr>
            <a:endParaRPr lang="de-DE" dirty="0">
              <a:latin typeface="Arial" charset="0"/>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8541B-FA37-B9AE-039E-47E0E3B4CAE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057E22-8A19-1433-0FD7-920270C27CA7}"/>
              </a:ext>
            </a:extLst>
          </p:cNvPr>
          <p:cNvSpPr>
            <a:spLocks noGrp="1"/>
          </p:cNvSpPr>
          <p:nvPr>
            <p:ph sz="half" idx="1"/>
          </p:nvPr>
        </p:nvSpPr>
        <p:spPr>
          <a:xfrm>
            <a:off x="628650" y="1820863"/>
            <a:ext cx="3867150" cy="43402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91C2177-7A8C-3526-2989-2C1DEF6C9872}"/>
              </a:ext>
            </a:extLst>
          </p:cNvPr>
          <p:cNvSpPr>
            <a:spLocks noGrp="1"/>
          </p:cNvSpPr>
          <p:nvPr>
            <p:ph sz="half" idx="2"/>
          </p:nvPr>
        </p:nvSpPr>
        <p:spPr>
          <a:xfrm>
            <a:off x="4648200" y="1820863"/>
            <a:ext cx="3867150" cy="43402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AD2BDEE-3E88-CB4F-AFCC-6EB19D326097}"/>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812755E2-6200-A195-799E-53E1AECC4E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A9388AA-BACE-DEFF-01FD-697AE6D0EB02}"/>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290339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F9F53-0673-A4C1-CD2C-1997C1516105}"/>
              </a:ext>
            </a:extLst>
          </p:cNvPr>
          <p:cNvSpPr>
            <a:spLocks noGrp="1"/>
          </p:cNvSpPr>
          <p:nvPr>
            <p:ph type="title"/>
          </p:nvPr>
        </p:nvSpPr>
        <p:spPr>
          <a:xfrm>
            <a:off x="630238" y="363538"/>
            <a:ext cx="7886700" cy="1322387"/>
          </a:xfrm>
        </p:spPr>
        <p:txBody>
          <a:bodyPr/>
          <a:lstStyle/>
          <a:p>
            <a:r>
              <a:rPr lang="de-DE"/>
              <a:t>Mastertitelformat bearbeiten</a:t>
            </a:r>
          </a:p>
        </p:txBody>
      </p:sp>
      <p:sp>
        <p:nvSpPr>
          <p:cNvPr id="3" name="Textplatzhalter 2">
            <a:extLst>
              <a:ext uri="{FF2B5EF4-FFF2-40B4-BE49-F238E27FC236}">
                <a16:creationId xmlns:a16="http://schemas.microsoft.com/office/drawing/2014/main" id="{6BB76F66-E643-E9F6-ECC4-4159D2E3DC2B}"/>
              </a:ext>
            </a:extLst>
          </p:cNvPr>
          <p:cNvSpPr>
            <a:spLocks noGrp="1"/>
          </p:cNvSpPr>
          <p:nvPr>
            <p:ph type="body" idx="1"/>
          </p:nvPr>
        </p:nvSpPr>
        <p:spPr>
          <a:xfrm>
            <a:off x="630238" y="1676400"/>
            <a:ext cx="3868737"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BBF588-98F5-0198-9BCA-95F424F2946A}"/>
              </a:ext>
            </a:extLst>
          </p:cNvPr>
          <p:cNvSpPr>
            <a:spLocks noGrp="1"/>
          </p:cNvSpPr>
          <p:nvPr>
            <p:ph sz="half" idx="2"/>
          </p:nvPr>
        </p:nvSpPr>
        <p:spPr>
          <a:xfrm>
            <a:off x="630238" y="2498725"/>
            <a:ext cx="3868737" cy="36750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60D516F-775C-EDEA-A34E-25E7116D9A87}"/>
              </a:ext>
            </a:extLst>
          </p:cNvPr>
          <p:cNvSpPr>
            <a:spLocks noGrp="1"/>
          </p:cNvSpPr>
          <p:nvPr>
            <p:ph type="body" sz="quarter" idx="3"/>
          </p:nvPr>
        </p:nvSpPr>
        <p:spPr>
          <a:xfrm>
            <a:off x="4629150" y="1676400"/>
            <a:ext cx="3887788"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D8BF9D0-02C4-A2FB-2628-1F144EB7929D}"/>
              </a:ext>
            </a:extLst>
          </p:cNvPr>
          <p:cNvSpPr>
            <a:spLocks noGrp="1"/>
          </p:cNvSpPr>
          <p:nvPr>
            <p:ph sz="quarter" idx="4"/>
          </p:nvPr>
        </p:nvSpPr>
        <p:spPr>
          <a:xfrm>
            <a:off x="4629150" y="2498725"/>
            <a:ext cx="3887788" cy="36750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2C9550-E3A1-24EF-25BE-ED9ECF834600}"/>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D3FFBA73-DCFD-F35B-145E-239A7D2D75F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C8E1F6-A2CB-D99C-FE99-93E12B5A64E1}"/>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899588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C1CAB-AD03-BF49-3181-3DD32BA4DE5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E88ED94-68FC-F713-CF43-5A410D5A3794}"/>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C7456698-05FC-3ACA-95F2-A717768C7A8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2A77ED9-61A7-8AD8-B7AD-29883CF1E609}"/>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42117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13BD360-1E38-28E6-EE44-EB5363731B95}"/>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EB965FC0-1E4F-CE3F-AD4C-647B25FFDDC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71D1698-775D-ABBB-20A0-E0C8E26FB800}"/>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325186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169B5-A32D-1BBA-8B74-96827B70F2F4}"/>
              </a:ext>
            </a:extLst>
          </p:cNvPr>
          <p:cNvSpPr>
            <a:spLocks noGrp="1"/>
          </p:cNvSpPr>
          <p:nvPr>
            <p:ph type="title"/>
          </p:nvPr>
        </p:nvSpPr>
        <p:spPr>
          <a:xfrm>
            <a:off x="630238" y="455613"/>
            <a:ext cx="2949575" cy="1597025"/>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3B4323-B4ED-7307-4936-A5C7B88A6F9D}"/>
              </a:ext>
            </a:extLst>
          </p:cNvPr>
          <p:cNvSpPr>
            <a:spLocks noGrp="1"/>
          </p:cNvSpPr>
          <p:nvPr>
            <p:ph idx="1"/>
          </p:nvPr>
        </p:nvSpPr>
        <p:spPr>
          <a:xfrm>
            <a:off x="3887788" y="984250"/>
            <a:ext cx="4629150" cy="4862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C7C2C20-0FEC-FD30-75E5-F7F1E3051BA6}"/>
              </a:ext>
            </a:extLst>
          </p:cNvPr>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B8B8D44-39E9-B898-86AE-D8497E191A4E}"/>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1FB1519E-70B3-4028-F17F-33F2657B10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75336C-F95F-C834-30E8-102C03933291}"/>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261904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EEEA1-C533-3E3F-F3DC-5618C7D33DDB}"/>
              </a:ext>
            </a:extLst>
          </p:cNvPr>
          <p:cNvSpPr>
            <a:spLocks noGrp="1"/>
          </p:cNvSpPr>
          <p:nvPr>
            <p:ph type="title"/>
          </p:nvPr>
        </p:nvSpPr>
        <p:spPr>
          <a:xfrm>
            <a:off x="630238" y="455613"/>
            <a:ext cx="2949575" cy="1597025"/>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6446AF2-DFF0-13A7-273A-DE7E48B3506B}"/>
              </a:ext>
            </a:extLst>
          </p:cNvPr>
          <p:cNvSpPr>
            <a:spLocks noGrp="1"/>
          </p:cNvSpPr>
          <p:nvPr>
            <p:ph type="pic" idx="1"/>
          </p:nvPr>
        </p:nvSpPr>
        <p:spPr>
          <a:xfrm>
            <a:off x="3887788" y="984250"/>
            <a:ext cx="4629150" cy="4862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63FC8E7-52E3-DDFD-D2ED-0E76B5362529}"/>
              </a:ext>
            </a:extLst>
          </p:cNvPr>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253867-EAB5-1BB5-F21E-51F197C6C8A0}"/>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32129BE4-608A-0913-D789-F9B11DE186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12673A-4166-60B3-9FF4-D94B2924A977}"/>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424862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BC783-FEA7-3B4E-1FD2-59BB402D706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34A4577-B4D8-8C00-C731-3AC775425B5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D3A82A-D772-9C39-F949-E74762C6E3F5}"/>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F9631034-7B25-3EE8-16D5-AA0C1AED21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AF42AB-E8ED-FCE9-F78A-97B51A5B7BE2}"/>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148494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E23CEA9-8608-CD2D-314B-28AC48B2A2D3}"/>
              </a:ext>
            </a:extLst>
          </p:cNvPr>
          <p:cNvSpPr>
            <a:spLocks noGrp="1"/>
          </p:cNvSpPr>
          <p:nvPr>
            <p:ph type="title" orient="vert"/>
          </p:nvPr>
        </p:nvSpPr>
        <p:spPr>
          <a:xfrm>
            <a:off x="6543675" y="363538"/>
            <a:ext cx="1971675" cy="579755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B543E39-886A-13DD-C9F7-9B96687D2A21}"/>
              </a:ext>
            </a:extLst>
          </p:cNvPr>
          <p:cNvSpPr>
            <a:spLocks noGrp="1"/>
          </p:cNvSpPr>
          <p:nvPr>
            <p:ph type="body" orient="vert" idx="1"/>
          </p:nvPr>
        </p:nvSpPr>
        <p:spPr>
          <a:xfrm>
            <a:off x="628650" y="363538"/>
            <a:ext cx="5762625" cy="57975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D15A99-75B1-25AE-8BCF-2615C1B744E6}"/>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68C96630-E265-0503-958D-C34A16D5F2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1D2DD73-3A6B-503D-1E9C-5C12A26DD933}"/>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372452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9BCB7-5382-4DDB-CC52-305B83B38861}"/>
              </a:ext>
            </a:extLst>
          </p:cNvPr>
          <p:cNvSpPr>
            <a:spLocks noGrp="1"/>
          </p:cNvSpPr>
          <p:nvPr>
            <p:ph type="title"/>
          </p:nvPr>
        </p:nvSpPr>
        <p:spPr>
          <a:xfrm>
            <a:off x="628650" y="363538"/>
            <a:ext cx="7886700" cy="1322387"/>
          </a:xfrm>
          <a:prstGeom prst="rect">
            <a:avLst/>
          </a:prstGeom>
        </p:spPr>
        <p:txBody>
          <a:bodyPr/>
          <a:lstStyle/>
          <a:p>
            <a:r>
              <a:rPr lang="de-DE"/>
              <a:t>Mastertitelformat bearbeiten</a:t>
            </a:r>
          </a:p>
        </p:txBody>
      </p:sp>
    </p:spTree>
    <p:extLst>
      <p:ext uri="{BB962C8B-B14F-4D97-AF65-F5344CB8AC3E}">
        <p14:creationId xmlns:p14="http://schemas.microsoft.com/office/powerpoint/2010/main" val="36785747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extplatzhalter 14"/>
          <p:cNvSpPr>
            <a:spLocks noGrp="1"/>
          </p:cNvSpPr>
          <p:nvPr>
            <p:ph type="body" sz="quarter" idx="10"/>
          </p:nvPr>
        </p:nvSpPr>
        <p:spPr>
          <a:xfrm>
            <a:off x="422564" y="1096961"/>
            <a:ext cx="8305800" cy="4685507"/>
          </a:xfrm>
          <a:prstGeom prst="rect">
            <a:avLst/>
          </a:prstGeom>
        </p:spPr>
        <p:txBody>
          <a:bodyPr/>
          <a:lstStyle>
            <a:lvl1pPr algn="just">
              <a:defRPr>
                <a:solidFill>
                  <a:schemeClr val="tx1"/>
                </a:solidFill>
              </a:defRPr>
            </a:lvl1pPr>
            <a:lvl2pPr algn="just">
              <a:defRPr>
                <a:solidFill>
                  <a:schemeClr val="tx1"/>
                </a:solidFill>
              </a:defRPr>
            </a:lvl2pPr>
            <a:lvl3pPr algn="just">
              <a:defRPr>
                <a:solidFill>
                  <a:schemeClr val="tx1"/>
                </a:solidFill>
              </a:defRPr>
            </a:lvl3pPr>
          </a:lstStyle>
          <a:p>
            <a:pPr lvl="0"/>
            <a:r>
              <a:rPr lang="de-DE" dirty="0"/>
              <a:t>Textmasterformate durch Klicken bearbeiten</a:t>
            </a:r>
          </a:p>
          <a:p>
            <a:pPr lvl="1"/>
            <a:r>
              <a:rPr lang="de-DE" dirty="0"/>
              <a:t>Zweite Ebene</a:t>
            </a:r>
          </a:p>
          <a:p>
            <a:pPr lvl="2"/>
            <a:r>
              <a:rPr lang="de-DE" dirty="0"/>
              <a:t>Dritte Ebene</a:t>
            </a:r>
          </a:p>
        </p:txBody>
      </p:sp>
      <p:sp>
        <p:nvSpPr>
          <p:cNvPr id="25" name="Textplatzhalter 24"/>
          <p:cNvSpPr>
            <a:spLocks noGrp="1"/>
          </p:cNvSpPr>
          <p:nvPr>
            <p:ph type="body" sz="quarter" idx="11"/>
          </p:nvPr>
        </p:nvSpPr>
        <p:spPr>
          <a:xfrm>
            <a:off x="228600" y="67469"/>
            <a:ext cx="8686800" cy="381794"/>
          </a:xfrm>
          <a:prstGeom prst="rect">
            <a:avLst/>
          </a:prstGeom>
        </p:spPr>
        <p:txBody>
          <a:bodyPr anchor="ctr"/>
          <a:lstStyle>
            <a:lvl1pPr marL="0" indent="0" algn="ctr">
              <a:buNone/>
              <a:defRPr sz="2400">
                <a:solidFill>
                  <a:schemeClr val="tx1"/>
                </a:solidFill>
              </a:defRPr>
            </a:lvl1pPr>
          </a:lstStyle>
          <a:p>
            <a:pPr lvl="0"/>
            <a:r>
              <a:rPr lang="de-DE" dirty="0"/>
              <a:t>Textmasterformate durch Klicken bearbeiten</a:t>
            </a:r>
          </a:p>
        </p:txBody>
      </p:sp>
      <p:sp>
        <p:nvSpPr>
          <p:cNvPr id="26" name="Textplatzhalter 24"/>
          <p:cNvSpPr>
            <a:spLocks noGrp="1"/>
          </p:cNvSpPr>
          <p:nvPr>
            <p:ph type="body" sz="quarter" idx="12"/>
          </p:nvPr>
        </p:nvSpPr>
        <p:spPr>
          <a:xfrm>
            <a:off x="228600" y="413833"/>
            <a:ext cx="8686800" cy="381794"/>
          </a:xfrm>
          <a:prstGeom prst="rect">
            <a:avLst/>
          </a:prstGeom>
        </p:spPr>
        <p:txBody>
          <a:bodyPr anchor="ctr"/>
          <a:lstStyle>
            <a:lvl1pPr marL="0" indent="0" algn="ctr">
              <a:buNone/>
              <a:defRPr sz="2000" b="0" baseline="0">
                <a:solidFill>
                  <a:schemeClr val="tx1"/>
                </a:solidFill>
              </a:defRPr>
            </a:lvl1pPr>
          </a:lstStyle>
          <a:p>
            <a:pPr lvl="0"/>
            <a:r>
              <a:rPr lang="de-DE" dirty="0"/>
              <a:t>Textmasterformate durch Klicken bearbeiten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15" name="Textplatzhalter 14"/>
          <p:cNvSpPr>
            <a:spLocks noGrp="1"/>
          </p:cNvSpPr>
          <p:nvPr>
            <p:ph type="body" sz="quarter" idx="10"/>
          </p:nvPr>
        </p:nvSpPr>
        <p:spPr>
          <a:xfrm>
            <a:off x="422564" y="1096961"/>
            <a:ext cx="8305800" cy="4685507"/>
          </a:xfrm>
          <a:prstGeom prst="rect">
            <a:avLst/>
          </a:prstGeom>
        </p:spPr>
        <p:txBody>
          <a:bodyPr/>
          <a:lstStyle>
            <a:lvl1pPr algn="just">
              <a:defRPr>
                <a:solidFill>
                  <a:schemeClr val="tx1"/>
                </a:solidFill>
              </a:defRPr>
            </a:lvl1pPr>
            <a:lvl2pPr algn="just">
              <a:defRPr>
                <a:solidFill>
                  <a:schemeClr val="tx1"/>
                </a:solidFill>
              </a:defRPr>
            </a:lvl2pPr>
            <a:lvl3pPr algn="just">
              <a:defRPr>
                <a:solidFill>
                  <a:schemeClr val="tx1"/>
                </a:solidFill>
              </a:defRPr>
            </a:lvl3pPr>
          </a:lstStyle>
          <a:p>
            <a:pPr lvl="0"/>
            <a:r>
              <a:rPr lang="de-DE" dirty="0"/>
              <a:t>Textmasterformate durch Klicken bearbeiten</a:t>
            </a:r>
          </a:p>
          <a:p>
            <a:pPr lvl="1"/>
            <a:r>
              <a:rPr lang="de-DE" dirty="0"/>
              <a:t>Zweite Ebene</a:t>
            </a:r>
          </a:p>
          <a:p>
            <a:pPr lvl="2"/>
            <a:r>
              <a:rPr lang="de-DE" dirty="0"/>
              <a:t>Dritte Ebene</a:t>
            </a:r>
          </a:p>
        </p:txBody>
      </p:sp>
      <p:sp>
        <p:nvSpPr>
          <p:cNvPr id="25" name="Textplatzhalter 24"/>
          <p:cNvSpPr>
            <a:spLocks noGrp="1"/>
          </p:cNvSpPr>
          <p:nvPr>
            <p:ph type="body" sz="quarter" idx="11"/>
          </p:nvPr>
        </p:nvSpPr>
        <p:spPr>
          <a:xfrm>
            <a:off x="228600" y="67469"/>
            <a:ext cx="8686800" cy="381794"/>
          </a:xfrm>
          <a:prstGeom prst="rect">
            <a:avLst/>
          </a:prstGeom>
        </p:spPr>
        <p:txBody>
          <a:bodyPr anchor="ctr"/>
          <a:lstStyle>
            <a:lvl1pPr marL="0" indent="0" algn="ctr">
              <a:buNone/>
              <a:defRPr sz="2400">
                <a:solidFill>
                  <a:schemeClr val="tx1"/>
                </a:solidFill>
              </a:defRPr>
            </a:lvl1pPr>
          </a:lstStyle>
          <a:p>
            <a:pPr lvl="0"/>
            <a:r>
              <a:rPr lang="de-DE" dirty="0"/>
              <a:t>Textmasterformate durch Klicken bearbeiten</a:t>
            </a:r>
          </a:p>
        </p:txBody>
      </p:sp>
      <p:sp>
        <p:nvSpPr>
          <p:cNvPr id="26" name="Textplatzhalter 24"/>
          <p:cNvSpPr>
            <a:spLocks noGrp="1"/>
          </p:cNvSpPr>
          <p:nvPr>
            <p:ph type="body" sz="quarter" idx="12"/>
          </p:nvPr>
        </p:nvSpPr>
        <p:spPr>
          <a:xfrm>
            <a:off x="228600" y="413833"/>
            <a:ext cx="8686800" cy="381794"/>
          </a:xfrm>
          <a:prstGeom prst="rect">
            <a:avLst/>
          </a:prstGeom>
        </p:spPr>
        <p:txBody>
          <a:bodyPr anchor="ctr"/>
          <a:lstStyle>
            <a:lvl1pPr marL="0" indent="0" algn="ctr">
              <a:buNone/>
              <a:defRPr sz="2000" b="0" baseline="0">
                <a:solidFill>
                  <a:schemeClr val="tx1"/>
                </a:solidFill>
              </a:defRPr>
            </a:lvl1pPr>
          </a:lstStyle>
          <a:p>
            <a:pPr lvl="0"/>
            <a:r>
              <a:rPr lang="de-DE" dirty="0"/>
              <a:t>Textmasterformate durch Klicken bearbeiten</a:t>
            </a:r>
          </a:p>
        </p:txBody>
      </p:sp>
      <p:sp>
        <p:nvSpPr>
          <p:cNvPr id="3" name="Inhaltsplatzhalter 2"/>
          <p:cNvSpPr>
            <a:spLocks noGrp="1"/>
          </p:cNvSpPr>
          <p:nvPr>
            <p:ph sz="quarter" idx="13"/>
          </p:nvPr>
        </p:nvSpPr>
        <p:spPr>
          <a:xfrm>
            <a:off x="838200" y="3368675"/>
            <a:ext cx="7391400" cy="889794"/>
          </a:xfrm>
          <a:prstGeom prst="roundRect">
            <a:avLst/>
          </a:prstGeom>
          <a:gradFill flip="none" rotWithShape="1">
            <a:gsLst>
              <a:gs pos="0">
                <a:schemeClr val="accent1">
                  <a:lumMod val="40000"/>
                  <a:lumOff val="60000"/>
                </a:schemeClr>
              </a:gs>
              <a:gs pos="100000">
                <a:schemeClr val="accent1">
                  <a:lumMod val="13000"/>
                  <a:lumOff val="87000"/>
                </a:schemeClr>
              </a:gs>
            </a:gsLst>
            <a:lin ang="16200000" scaled="1"/>
            <a:tileRect/>
          </a:gradFill>
          <a:ln w="19050">
            <a:solidFill>
              <a:srgbClr val="000099"/>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lstStyle>
            <a:lvl1pPr marL="0" indent="0">
              <a:buNone/>
              <a:defRPr>
                <a:solidFill>
                  <a:schemeClr val="tx1"/>
                </a:solidFill>
              </a:defRPr>
            </a:lvl1pPr>
          </a:lstStyle>
          <a:p>
            <a:pPr lvl="0"/>
            <a:r>
              <a:rPr lang="de-DE" dirty="0"/>
              <a:t>Textmasterformate durch Klicken bearbeiten</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A9CEB-38FA-A0C3-B00B-72E09F6B4136}"/>
              </a:ext>
            </a:extLst>
          </p:cNvPr>
          <p:cNvSpPr>
            <a:spLocks noGrp="1"/>
          </p:cNvSpPr>
          <p:nvPr>
            <p:ph type="ctrTitle"/>
          </p:nvPr>
        </p:nvSpPr>
        <p:spPr>
          <a:xfrm>
            <a:off x="1143000" y="1119188"/>
            <a:ext cx="6858000" cy="238125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D8D3328-3A07-B227-212D-B4739455E452}"/>
              </a:ext>
            </a:extLst>
          </p:cNvPr>
          <p:cNvSpPr>
            <a:spLocks noGrp="1"/>
          </p:cNvSpPr>
          <p:nvPr>
            <p:ph type="subTitle" idx="1"/>
          </p:nvPr>
        </p:nvSpPr>
        <p:spPr>
          <a:xfrm>
            <a:off x="1143000" y="3592513"/>
            <a:ext cx="6858000"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0942CAF-15F1-55E8-B827-E19D12F87BFD}"/>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77CB2EB0-A527-2A5B-ECE5-8A32EA3AE8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F0DDD8-39A6-219A-67D0-D63C8A910C93}"/>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180910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DA9BE-09E5-A056-E17D-0F9351E892C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53D5EA1-B8B4-2661-E0E6-22E768886D8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7F56831-50D9-800E-34AB-374CDCA3B586}"/>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1E3F6A5E-33EE-0C16-C8B4-45C8E8433D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E80FFD-557B-F620-BE1A-B7CC707C64F5}"/>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137170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36939-D953-5128-C1C2-46FA47B6C048}"/>
              </a:ext>
            </a:extLst>
          </p:cNvPr>
          <p:cNvSpPr>
            <a:spLocks noGrp="1"/>
          </p:cNvSpPr>
          <p:nvPr>
            <p:ph type="title"/>
          </p:nvPr>
        </p:nvSpPr>
        <p:spPr>
          <a:xfrm>
            <a:off x="623888" y="1704975"/>
            <a:ext cx="7886700" cy="2846388"/>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AB11E58-CC31-C589-3EFC-8C886384191D}"/>
              </a:ext>
            </a:extLst>
          </p:cNvPr>
          <p:cNvSpPr>
            <a:spLocks noGrp="1"/>
          </p:cNvSpPr>
          <p:nvPr>
            <p:ph type="body" idx="1"/>
          </p:nvPr>
        </p:nvSpPr>
        <p:spPr>
          <a:xfrm>
            <a:off x="623888" y="4578350"/>
            <a:ext cx="7886700" cy="149542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D5BFC91-8DDE-5B1F-1F77-E608E10ECD27}"/>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5C1F3C5E-EA77-F7E1-A3D9-5D91344331F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047266-002B-240C-8FB7-9AA231D18B24}"/>
              </a:ext>
            </a:extLst>
          </p:cNvPr>
          <p:cNvSpPr>
            <a:spLocks noGrp="1"/>
          </p:cNvSpPr>
          <p:nvPr>
            <p:ph type="sldNum" sz="quarter" idx="12"/>
          </p:nvPr>
        </p:nvSpPr>
        <p:spPr/>
        <p:txBody>
          <a:bodyPr/>
          <a:lstStyle/>
          <a:p>
            <a:fld id="{08B51431-9E67-429B-9DD4-91AAF90576AB}" type="slidenum">
              <a:rPr lang="de-DE" smtClean="0"/>
              <a:t>‹Nr.›</a:t>
            </a:fld>
            <a:endParaRPr lang="de-DE"/>
          </a:p>
        </p:txBody>
      </p:sp>
    </p:spTree>
    <p:extLst>
      <p:ext uri="{BB962C8B-B14F-4D97-AF65-F5344CB8AC3E}">
        <p14:creationId xmlns:p14="http://schemas.microsoft.com/office/powerpoint/2010/main" val="3049448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68000"/>
          </a:schemeClr>
        </a:solidFill>
        <a:effectLst/>
      </p:bgPr>
    </p:bg>
    <p:spTree>
      <p:nvGrpSpPr>
        <p:cNvPr id="1" name=""/>
        <p:cNvGrpSpPr/>
        <p:nvPr/>
      </p:nvGrpSpPr>
      <p:grpSpPr>
        <a:xfrm>
          <a:off x="0" y="0"/>
          <a:ext cx="0" cy="0"/>
          <a:chOff x="0" y="0"/>
          <a:chExt cx="0" cy="0"/>
        </a:xfrm>
      </p:grpSpPr>
      <p:sp>
        <p:nvSpPr>
          <p:cNvPr id="4" name="Rectangle 10"/>
          <p:cNvSpPr/>
          <p:nvPr userDrawn="1"/>
        </p:nvSpPr>
        <p:spPr>
          <a:xfrm flipV="1">
            <a:off x="0" y="876300"/>
            <a:ext cx="9180513" cy="36513"/>
          </a:xfrm>
          <a:prstGeom prst="rect">
            <a:avLst/>
          </a:prstGeom>
          <a:solidFill>
            <a:schemeClr val="tx1"/>
          </a:soli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a:cs typeface="+mn-cs"/>
            </a:endParaRPr>
          </a:p>
        </p:txBody>
      </p:sp>
      <p:sp>
        <p:nvSpPr>
          <p:cNvPr id="5" name="Rectangle 10"/>
          <p:cNvSpPr/>
          <p:nvPr/>
        </p:nvSpPr>
        <p:spPr>
          <a:xfrm>
            <a:off x="-3175" y="5975350"/>
            <a:ext cx="9147175" cy="28575"/>
          </a:xfrm>
          <a:prstGeom prst="rect">
            <a:avLst/>
          </a:prstGeom>
          <a:solidFill>
            <a:schemeClr val="tx1"/>
          </a:soli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a:cs typeface="+mn-cs"/>
            </a:endParaRPr>
          </a:p>
        </p:txBody>
      </p:sp>
      <p:sp>
        <p:nvSpPr>
          <p:cNvPr id="7" name="Rectangle 12"/>
          <p:cNvSpPr/>
          <p:nvPr/>
        </p:nvSpPr>
        <p:spPr>
          <a:xfrm>
            <a:off x="8153400" y="6240463"/>
            <a:ext cx="965200" cy="352425"/>
          </a:xfrm>
          <a:prstGeom prst="rect">
            <a:avLst/>
          </a:prstGeom>
          <a:noFill/>
          <a:ln>
            <a:noFill/>
            <a:prstDash val="solid"/>
          </a:ln>
        </p:spPr>
        <p:txBody>
          <a:bodyPr anchor="ctr"/>
          <a:lstStyle/>
          <a:p>
            <a:pPr algn="r" fontAlgn="auto" hangingPunct="0">
              <a:spcBef>
                <a:spcPts val="0"/>
              </a:spcBef>
              <a:spcAft>
                <a:spcPts val="0"/>
              </a:spcAft>
              <a:defRPr sz="1800" b="0" i="0" u="none" strike="noStrike" kern="0" cap="none" spc="0" baseline="0">
                <a:solidFill>
                  <a:srgbClr val="000000"/>
                </a:solidFill>
                <a:uFillTx/>
              </a:defRPr>
            </a:pPr>
            <a:r>
              <a:rPr lang="de-DE" sz="1200" kern="0" dirty="0">
                <a:solidFill>
                  <a:schemeClr val="bg1"/>
                </a:solidFill>
              </a:rPr>
              <a:t>Folie </a:t>
            </a:r>
            <a:fld id="{EAAD68EB-4CC6-4518-B4E8-51E53D60D637}" type="slidenum">
              <a:rPr sz="1200" kern="0">
                <a:solidFill>
                  <a:schemeClr val="bg1"/>
                </a:solidFill>
              </a:rPr>
              <a:pPr algn="r" fontAlgn="auto" hangingPunct="0">
                <a:spcBef>
                  <a:spcPts val="0"/>
                </a:spcBef>
                <a:spcAft>
                  <a:spcPts val="0"/>
                </a:spcAft>
                <a:defRPr sz="1800" b="0" i="0" u="none" strike="noStrike" kern="0" cap="none" spc="0" baseline="0">
                  <a:solidFill>
                    <a:srgbClr val="000000"/>
                  </a:solidFill>
                  <a:uFillTx/>
                </a:defRPr>
              </a:pPr>
              <a:t>‹Nr.›</a:t>
            </a:fld>
            <a:endParaRPr lang="de-DE" sz="1200" kern="0" dirty="0">
              <a:solidFill>
                <a:schemeClr val="bg1"/>
              </a:solidFill>
            </a:endParaRPr>
          </a:p>
        </p:txBody>
      </p:sp>
      <p:sp>
        <p:nvSpPr>
          <p:cNvPr id="9" name="Rectangle 16"/>
          <p:cNvSpPr/>
          <p:nvPr userDrawn="1"/>
        </p:nvSpPr>
        <p:spPr>
          <a:xfrm>
            <a:off x="0" y="906463"/>
            <a:ext cx="9144000" cy="5070475"/>
          </a:xfrm>
          <a:prstGeom prst="rect">
            <a:avLst/>
          </a:prstGeom>
          <a:solidFill>
            <a:srgbClr val="FFFFFF"/>
          </a:solidFill>
          <a:ln>
            <a:noFill/>
            <a:prstDash val="solid"/>
          </a:ln>
        </p:spPr>
        <p:txBody>
          <a:bodyPr/>
          <a:lstStyle/>
          <a:p>
            <a:pPr marL="357192" indent="-357192" algn="just" fontAlgn="auto">
              <a:spcBef>
                <a:spcPts val="0"/>
              </a:spcBef>
              <a:spcAft>
                <a:spcPts val="0"/>
              </a:spcAft>
              <a:buSzPct val="100000"/>
              <a:buFontTx/>
              <a:buChar char="•"/>
              <a:defRPr sz="1800" b="0" i="0" u="none" strike="noStrike" kern="0" cap="none" spc="0" baseline="0">
                <a:solidFill>
                  <a:srgbClr val="000000"/>
                </a:solidFill>
                <a:uFillTx/>
              </a:defRPr>
            </a:pPr>
            <a:endParaRPr lang="de-DE" b="1" kern="0" dirty="0">
              <a:solidFill>
                <a:srgbClr val="000099"/>
              </a:solidFill>
              <a:latin typeface="Arial"/>
              <a:cs typeface="+mn-cs"/>
            </a:endParaRPr>
          </a:p>
          <a:p>
            <a:pPr marL="357192" indent="-357192" algn="just" fontAlgn="auto">
              <a:spcBef>
                <a:spcPts val="0"/>
              </a:spcBef>
              <a:spcAft>
                <a:spcPts val="0"/>
              </a:spcAft>
              <a:buSzPct val="100000"/>
              <a:buFontTx/>
              <a:buChar char="•"/>
              <a:defRPr sz="1800" b="0" i="0" u="none" strike="noStrike" kern="0" cap="none" spc="0" baseline="0">
                <a:solidFill>
                  <a:srgbClr val="000000"/>
                </a:solidFill>
                <a:uFillTx/>
              </a:defRPr>
            </a:pPr>
            <a:endParaRPr lang="de-DE" b="1" kern="0" dirty="0">
              <a:solidFill>
                <a:srgbClr val="000099"/>
              </a:solidFill>
              <a:latin typeface="Arial"/>
              <a:cs typeface="+mn-cs"/>
            </a:endParaRPr>
          </a:p>
        </p:txBody>
      </p:sp>
      <p:sp>
        <p:nvSpPr>
          <p:cNvPr id="11" name="Textfeld 10"/>
          <p:cNvSpPr txBox="1"/>
          <p:nvPr userDrawn="1"/>
        </p:nvSpPr>
        <p:spPr>
          <a:xfrm>
            <a:off x="25400" y="6271826"/>
            <a:ext cx="8204200" cy="276999"/>
          </a:xfrm>
          <a:prstGeom prst="rect">
            <a:avLst/>
          </a:prstGeom>
          <a:noFill/>
          <a:ln>
            <a:noFill/>
          </a:ln>
        </p:spPr>
        <p:txBody>
          <a:bodyPr wrap="square" anchor="ctr">
            <a:spAutoFit/>
          </a:bodyPr>
          <a:lstStyle/>
          <a:p>
            <a:pPr algn="ctr">
              <a:defRPr/>
            </a:pPr>
            <a:r>
              <a:rPr lang="de-DE" sz="1200" dirty="0">
                <a:solidFill>
                  <a:schemeClr val="bg1"/>
                </a:solidFill>
                <a:latin typeface="Arial" charset="0"/>
                <a:cs typeface="+mn-cs"/>
              </a:rPr>
              <a:t>EX-IN GB Kurs Köln 15 (LebensART) | Modul 11: Vortragen &amp; Moderieren / Lernen, Lehren &amp; Forschen</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2" r:id="rId3"/>
    <p:sldLayoutId id="2147483771" r:id="rId4"/>
    <p:sldLayoutId id="2147483770" r:id="rId5"/>
    <p:sldLayoutId id="2147483773" r:id="rId6"/>
  </p:sldLayoutIdLst>
  <p:transition/>
  <p:hf sldNum="0" hdr="0" dt="0"/>
  <p:txStyles>
    <p:titleStyle>
      <a:lvl1pPr algn="ctr" rtl="0" eaLnBrk="0" fontAlgn="base" hangingPunct="0">
        <a:spcBef>
          <a:spcPct val="0"/>
        </a:spcBef>
        <a:spcAft>
          <a:spcPct val="0"/>
        </a:spcAft>
        <a:defRPr lang="de-DE" sz="2400" b="1">
          <a:solidFill>
            <a:srgbClr val="000099"/>
          </a:solidFill>
          <a:latin typeface="Arial"/>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eaLnBrk="0" fontAlgn="base" hangingPunct="0">
        <a:spcBef>
          <a:spcPct val="0"/>
        </a:spcBef>
        <a:spcAft>
          <a:spcPct val="0"/>
        </a:spcAft>
        <a:defRPr sz="2400" b="1">
          <a:solidFill>
            <a:srgbClr val="000099"/>
          </a:solidFill>
          <a:latin typeface="Arial" charset="0"/>
        </a:defRPr>
      </a:lvl6pPr>
      <a:lvl7pPr marL="914400" algn="ctr" rtl="0" eaLnBrk="0" fontAlgn="base" hangingPunct="0">
        <a:spcBef>
          <a:spcPct val="0"/>
        </a:spcBef>
        <a:spcAft>
          <a:spcPct val="0"/>
        </a:spcAft>
        <a:defRPr sz="2400" b="1">
          <a:solidFill>
            <a:srgbClr val="000099"/>
          </a:solidFill>
          <a:latin typeface="Arial" charset="0"/>
        </a:defRPr>
      </a:lvl7pPr>
      <a:lvl8pPr marL="1371600" algn="ctr" rtl="0" eaLnBrk="0" fontAlgn="base" hangingPunct="0">
        <a:spcBef>
          <a:spcPct val="0"/>
        </a:spcBef>
        <a:spcAft>
          <a:spcPct val="0"/>
        </a:spcAft>
        <a:defRPr sz="2400" b="1">
          <a:solidFill>
            <a:srgbClr val="000099"/>
          </a:solidFill>
          <a:latin typeface="Arial" charset="0"/>
        </a:defRPr>
      </a:lvl8pPr>
      <a:lvl9pPr marL="1828800" algn="ctr" rtl="0" eaLnBrk="0" fontAlgn="base" hangingPunct="0">
        <a:spcBef>
          <a:spcPct val="0"/>
        </a:spcBef>
        <a:spcAft>
          <a:spcPct val="0"/>
        </a:spcAft>
        <a:defRPr sz="2400" b="1">
          <a:solidFill>
            <a:srgbClr val="000099"/>
          </a:solidFill>
          <a:latin typeface="Arial" charset="0"/>
        </a:defRPr>
      </a:lvl9pPr>
    </p:titleStyle>
    <p:bodyStyle>
      <a:lvl1pPr marL="357188" indent="-357188" algn="just" rtl="0" eaLnBrk="0" fontAlgn="base" hangingPunct="0">
        <a:spcBef>
          <a:spcPts val="1200"/>
        </a:spcBef>
        <a:spcAft>
          <a:spcPct val="0"/>
        </a:spcAft>
        <a:buSzPct val="100000"/>
        <a:buChar char="•"/>
        <a:defRPr lang="de-DE" sz="2000" b="1">
          <a:solidFill>
            <a:srgbClr val="000099"/>
          </a:solidFill>
          <a:latin typeface="Arial"/>
        </a:defRPr>
      </a:lvl1pPr>
      <a:lvl2pPr marL="717550" indent="-354013" algn="l" rtl="0" eaLnBrk="0" fontAlgn="base" hangingPunct="0">
        <a:spcBef>
          <a:spcPts val="400"/>
        </a:spcBef>
        <a:spcAft>
          <a:spcPct val="0"/>
        </a:spcAft>
        <a:buFont typeface="Wingdings" pitchFamily="2" charset="2"/>
        <a:buChar char="à"/>
        <a:defRPr>
          <a:solidFill>
            <a:srgbClr val="000099"/>
          </a:solidFill>
          <a:latin typeface="Arial" charset="0"/>
          <a:sym typeface="Wingdings" pitchFamily="2" charset="2"/>
        </a:defRPr>
      </a:lvl2pPr>
      <a:lvl3pPr marL="987425" indent="-269875" algn="l" rtl="0" eaLnBrk="0" fontAlgn="base" hangingPunct="0">
        <a:spcBef>
          <a:spcPts val="200"/>
        </a:spcBef>
        <a:spcAft>
          <a:spcPct val="0"/>
        </a:spcAft>
        <a:buFont typeface="Symbol" pitchFamily="18" charset="2"/>
        <a:buChar char="-"/>
        <a:defRPr sz="1600">
          <a:solidFill>
            <a:srgbClr val="000099"/>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C1C2F22-21EB-5939-9EDE-44636AAE7F0E}"/>
              </a:ext>
            </a:extLst>
          </p:cNvPr>
          <p:cNvSpPr>
            <a:spLocks noGrp="1"/>
          </p:cNvSpPr>
          <p:nvPr>
            <p:ph type="title"/>
          </p:nvPr>
        </p:nvSpPr>
        <p:spPr>
          <a:xfrm>
            <a:off x="628650" y="363538"/>
            <a:ext cx="7886700" cy="13223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A79DEEA-0E5A-E0AC-83CF-50B9A282772D}"/>
              </a:ext>
            </a:extLst>
          </p:cNvPr>
          <p:cNvSpPr>
            <a:spLocks noGrp="1"/>
          </p:cNvSpPr>
          <p:nvPr>
            <p:ph type="body" idx="1"/>
          </p:nvPr>
        </p:nvSpPr>
        <p:spPr>
          <a:xfrm>
            <a:off x="628650" y="1820863"/>
            <a:ext cx="7886700" cy="43402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4F452B-884C-1DBE-3FC7-16F03E30DD78}"/>
              </a:ext>
            </a:extLst>
          </p:cNvPr>
          <p:cNvSpPr>
            <a:spLocks noGrp="1"/>
          </p:cNvSpPr>
          <p:nvPr>
            <p:ph type="dt" sz="half" idx="2"/>
          </p:nvPr>
        </p:nvSpPr>
        <p:spPr>
          <a:xfrm>
            <a:off x="628650" y="6340475"/>
            <a:ext cx="2057400" cy="363538"/>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A1656D91-EE26-8F27-7C70-56E4F1E82E33}"/>
              </a:ext>
            </a:extLst>
          </p:cNvPr>
          <p:cNvSpPr>
            <a:spLocks noGrp="1"/>
          </p:cNvSpPr>
          <p:nvPr>
            <p:ph type="ftr" sz="quarter" idx="3"/>
          </p:nvPr>
        </p:nvSpPr>
        <p:spPr>
          <a:xfrm>
            <a:off x="3028950" y="6340475"/>
            <a:ext cx="3086100" cy="3635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820939F2-2639-61EA-CCED-7264E61D72C4}"/>
              </a:ext>
            </a:extLst>
          </p:cNvPr>
          <p:cNvSpPr>
            <a:spLocks noGrp="1"/>
          </p:cNvSpPr>
          <p:nvPr>
            <p:ph type="sldNum" sz="quarter" idx="4"/>
          </p:nvPr>
        </p:nvSpPr>
        <p:spPr>
          <a:xfrm>
            <a:off x="6457950" y="6340475"/>
            <a:ext cx="2057400" cy="363538"/>
          </a:xfrm>
          <a:prstGeom prst="rect">
            <a:avLst/>
          </a:prstGeom>
        </p:spPr>
        <p:txBody>
          <a:bodyPr vert="horz" lIns="91440" tIns="45720" rIns="91440" bIns="45720" rtlCol="0" anchor="ctr"/>
          <a:lstStyle>
            <a:lvl1pPr algn="r">
              <a:defRPr sz="1200">
                <a:solidFill>
                  <a:schemeClr val="tx1">
                    <a:tint val="82000"/>
                  </a:schemeClr>
                </a:solidFill>
              </a:defRPr>
            </a:lvl1pPr>
          </a:lstStyle>
          <a:p>
            <a:fld id="{08B51431-9E67-429B-9DD4-91AAF90576AB}" type="slidenum">
              <a:rPr lang="de-DE" smtClean="0"/>
              <a:t>‹Nr.›</a:t>
            </a:fld>
            <a:endParaRPr lang="de-DE"/>
          </a:p>
        </p:txBody>
      </p:sp>
    </p:spTree>
    <p:extLst>
      <p:ext uri="{BB962C8B-B14F-4D97-AF65-F5344CB8AC3E}">
        <p14:creationId xmlns:p14="http://schemas.microsoft.com/office/powerpoint/2010/main" val="404150071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pii/S1469029223001802"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fpi-publikation.de/polyloge/21-2021-petzold-h-g-napoli-g-mathias-w-u-multisomnisches-arbeiten-mit-traeumen-neue-perspektiven-der-integrativen-therapie-in-der-dritten-welle-ein-arbeitsbericht/" TargetMode="External"/><Relationship Id="rId5" Type="http://schemas.openxmlformats.org/officeDocument/2006/relationships/hyperlink" Target="https://kungfuacademic.medium.com/what-is-footwork-in-martial-arts-f9320d0b1c83" TargetMode="External"/><Relationship Id="rId4" Type="http://schemas.openxmlformats.org/officeDocument/2006/relationships/hyperlink" Target="https://www.fpi-publikation.de/integrative-bewegungstherapie/01-2024-grez-a-die-vier-wege-der-heilung-und-foerderung-in-der-begleitung-von-menschen-mit-lernschwierigkeit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hyperlink" Target="https://www.youtube.com/watch?v=gpPPM7d-x2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1998034" y="3340531"/>
            <a:ext cx="6896099" cy="2618000"/>
          </a:xfrm>
          <a:prstGeom prst="rect">
            <a:avLst/>
          </a:prstGeom>
          <a:noFill/>
          <a:ln w="9525">
            <a:noFill/>
            <a:miter lim="800000"/>
            <a:headEnd/>
            <a:tailEnd/>
          </a:ln>
        </p:spPr>
        <p:txBody>
          <a:bodyPr anchor="ctr"/>
          <a:lstStyle/>
          <a:p>
            <a:pPr algn="just"/>
            <a:r>
              <a:rPr lang="de-DE" sz="2000" b="1" dirty="0"/>
              <a:t>(Asiatische) Kampf- &amp; Bewegungs-</a:t>
            </a:r>
          </a:p>
          <a:p>
            <a:pPr algn="just"/>
            <a:r>
              <a:rPr lang="de-DE" sz="2000" b="1" dirty="0" err="1"/>
              <a:t>künste</a:t>
            </a:r>
            <a:r>
              <a:rPr lang="de-DE" sz="2000" b="1" dirty="0"/>
              <a:t> und/in/als (Psycho-)Therapie? </a:t>
            </a:r>
          </a:p>
          <a:p>
            <a:pPr algn="just"/>
            <a:endParaRPr lang="de-DE" b="1" dirty="0"/>
          </a:p>
          <a:p>
            <a:pPr algn="just"/>
            <a:r>
              <a:rPr lang="de-DE" b="1" dirty="0"/>
              <a:t>Therapeutisch-agogische Genesungs- &amp; Übungserfahrungen sowie kulturhistorische Einsprengsel mit Fokus auf die Integrative Budotherapie</a:t>
            </a:r>
          </a:p>
          <a:p>
            <a:pPr algn="ctr"/>
            <a:endParaRPr lang="de-DE" sz="2000" b="1" dirty="0">
              <a:solidFill>
                <a:srgbClr val="000099"/>
              </a:solidFill>
            </a:endParaRPr>
          </a:p>
        </p:txBody>
      </p:sp>
      <p:sp>
        <p:nvSpPr>
          <p:cNvPr id="9218" name="Rectangle 4"/>
          <p:cNvSpPr>
            <a:spLocks noChangeArrowheads="1"/>
          </p:cNvSpPr>
          <p:nvPr/>
        </p:nvSpPr>
        <p:spPr bwMode="auto">
          <a:xfrm>
            <a:off x="2286000" y="5173663"/>
            <a:ext cx="6400800" cy="762000"/>
          </a:xfrm>
          <a:prstGeom prst="rect">
            <a:avLst/>
          </a:prstGeom>
          <a:noFill/>
          <a:ln w="9525">
            <a:noFill/>
            <a:miter lim="800000"/>
            <a:headEnd/>
            <a:tailEnd/>
          </a:ln>
        </p:spPr>
        <p:txBody>
          <a:bodyPr anchor="ctr"/>
          <a:lstStyle/>
          <a:p>
            <a:pPr algn="ctr">
              <a:spcAft>
                <a:spcPts val="600"/>
              </a:spcAft>
            </a:pPr>
            <a:r>
              <a:rPr lang="de-DE" dirty="0"/>
              <a:t>(Modul von Donnerstag, 26. Juni bis Samstag, 28. Juni 2025)</a:t>
            </a:r>
            <a:endParaRPr lang="en-GB" dirty="0"/>
          </a:p>
        </p:txBody>
      </p:sp>
      <p:pic>
        <p:nvPicPr>
          <p:cNvPr id="9221" name="Picture 4" descr="http://www.greencare.at/wp-content/uploads/2015/04/EAG-Logo-Masse-Website.jpg"/>
          <p:cNvPicPr>
            <a:picLocks noChangeAspect="1" noChangeArrowheads="1"/>
          </p:cNvPicPr>
          <p:nvPr/>
        </p:nvPicPr>
        <p:blipFill>
          <a:blip r:embed="rId3" cstate="print"/>
          <a:srcRect/>
          <a:stretch>
            <a:fillRect/>
          </a:stretch>
        </p:blipFill>
        <p:spPr bwMode="auto">
          <a:xfrm>
            <a:off x="38100" y="4410869"/>
            <a:ext cx="1981200" cy="1571625"/>
          </a:xfrm>
          <a:prstGeom prst="rect">
            <a:avLst/>
          </a:prstGeom>
          <a:ln>
            <a:noFill/>
          </a:ln>
          <a:effectLst>
            <a:softEdge rad="50800"/>
          </a:effectLst>
        </p:spPr>
      </p:pic>
      <p:sp>
        <p:nvSpPr>
          <p:cNvPr id="7" name="Textplatzhalter 2"/>
          <p:cNvSpPr txBox="1">
            <a:spLocks/>
          </p:cNvSpPr>
          <p:nvPr/>
        </p:nvSpPr>
        <p:spPr bwMode="auto">
          <a:xfrm>
            <a:off x="38100" y="30255"/>
            <a:ext cx="9105900" cy="3810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357188" marR="0" lvl="0" indent="-357188" algn="ctr" defTabSz="914400" rtl="0" eaLnBrk="0" fontAlgn="base" latinLnBrk="0" hangingPunct="0">
              <a:lnSpc>
                <a:spcPct val="100000"/>
              </a:lnSpc>
              <a:spcBef>
                <a:spcPts val="1200"/>
              </a:spcBef>
              <a:spcAft>
                <a:spcPct val="0"/>
              </a:spcAft>
              <a:buClrTx/>
              <a:buSzPct val="100000"/>
              <a:tabLst/>
              <a:defRPr/>
            </a:pPr>
            <a:r>
              <a:rPr kumimoji="0" lang="de-DE" sz="2400" b="1" i="0" u="none" strike="noStrike" kern="0" cap="none" spc="0" normalizeH="0" baseline="0" noProof="0" dirty="0">
                <a:ln>
                  <a:noFill/>
                </a:ln>
                <a:solidFill>
                  <a:schemeClr val="bg1"/>
                </a:solidFill>
                <a:effectLst/>
                <a:uLnTx/>
                <a:uFillTx/>
                <a:latin typeface="Arial" pitchFamily="34" charset="0"/>
              </a:rPr>
              <a:t>Kampfkunst und/in/als Therapie?</a:t>
            </a:r>
            <a:br>
              <a:rPr kumimoji="0" lang="de-DE" sz="2400" b="1" i="0" u="none" strike="noStrike" kern="0" cap="none" spc="0" normalizeH="0" baseline="0" noProof="0" dirty="0">
                <a:ln>
                  <a:noFill/>
                </a:ln>
                <a:solidFill>
                  <a:schemeClr val="bg1"/>
                </a:solidFill>
                <a:effectLst/>
                <a:uLnTx/>
                <a:uFillTx/>
                <a:latin typeface="Arial" pitchFamily="34" charset="0"/>
              </a:rPr>
            </a:br>
            <a:r>
              <a:rPr lang="de-DE" sz="2000" kern="0" dirty="0">
                <a:solidFill>
                  <a:schemeClr val="bg1"/>
                </a:solidFill>
              </a:rPr>
              <a:t>Ein Vortrag von Alexander EWALD</a:t>
            </a:r>
            <a:r>
              <a:rPr lang="de-DE" sz="2000" kern="0" baseline="30000" dirty="0">
                <a:solidFill>
                  <a:schemeClr val="bg1"/>
                </a:solidFill>
              </a:rPr>
              <a:t>1</a:t>
            </a:r>
            <a:r>
              <a:rPr lang="de-DE" sz="2000" kern="0" dirty="0">
                <a:solidFill>
                  <a:schemeClr val="bg1"/>
                </a:solidFill>
              </a:rPr>
              <a:t> </a:t>
            </a:r>
            <a:endParaRPr kumimoji="0" lang="de-DE" sz="2000" u="none" strike="noStrike" kern="0" cap="none" spc="0" normalizeH="0" baseline="0" noProof="0" dirty="0">
              <a:ln>
                <a:noFill/>
              </a:ln>
              <a:solidFill>
                <a:schemeClr val="bg1"/>
              </a:solidFill>
              <a:effectLst/>
              <a:uLnTx/>
              <a:uFillTx/>
              <a:latin typeface="Arial" pitchFamily="34" charset="0"/>
            </a:endParaRPr>
          </a:p>
        </p:txBody>
      </p:sp>
      <p:pic>
        <p:nvPicPr>
          <p:cNvPr id="3" name="Grafik 2" descr="Ein Bild, das Text, Schrift, Logo, Grafiken enthält.&#10;&#10;KI-generierte Inhalte können fehlerhaft sein.">
            <a:extLst>
              <a:ext uri="{FF2B5EF4-FFF2-40B4-BE49-F238E27FC236}">
                <a16:creationId xmlns:a16="http://schemas.microsoft.com/office/drawing/2014/main" id="{CCCA7390-B450-DDDE-1E6F-35007AA32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26935"/>
            <a:ext cx="1715216" cy="943369"/>
          </a:xfrm>
          <a:prstGeom prst="rect">
            <a:avLst/>
          </a:prstGeom>
          <a:ln>
            <a:noFill/>
          </a:ln>
          <a:effectLst>
            <a:softEdge rad="25400"/>
          </a:effectLst>
        </p:spPr>
      </p:pic>
      <p:pic>
        <p:nvPicPr>
          <p:cNvPr id="5" name="Grafik 4" descr="Ein Bild, das Grafiken, Logo, Symbol, Schrift enthält.&#10;&#10;KI-generierte Inhalte können fehlerhaft sein.">
            <a:extLst>
              <a:ext uri="{FF2B5EF4-FFF2-40B4-BE49-F238E27FC236}">
                <a16:creationId xmlns:a16="http://schemas.microsoft.com/office/drawing/2014/main" id="{C183CF10-0E95-7139-15A5-391CA89CA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 y="1896269"/>
            <a:ext cx="1966979" cy="2251315"/>
          </a:xfrm>
          <a:prstGeom prst="rect">
            <a:avLst/>
          </a:prstGeom>
          <a:ln>
            <a:noFill/>
          </a:ln>
          <a:effectLst>
            <a:softEdge rad="12700"/>
          </a:effectLst>
        </p:spPr>
      </p:pic>
      <p:pic>
        <p:nvPicPr>
          <p:cNvPr id="8" name="Grafik 7" descr="Ein Bild, das Person, Kleidung, Wand, Schuhwerk enthält.&#10;&#10;KI-generierte Inhalte können fehlerhaft sein.">
            <a:extLst>
              <a:ext uri="{FF2B5EF4-FFF2-40B4-BE49-F238E27FC236}">
                <a16:creationId xmlns:a16="http://schemas.microsoft.com/office/drawing/2014/main" id="{2F368DBE-E593-D10D-DC53-0E170F01B4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9300" y="1046329"/>
            <a:ext cx="3543299" cy="2657474"/>
          </a:xfrm>
          <a:prstGeom prst="rect">
            <a:avLst/>
          </a:prstGeom>
          <a:ln>
            <a:noFill/>
          </a:ln>
          <a:effectLst>
            <a:softEdge rad="112500"/>
          </a:effectLst>
        </p:spPr>
      </p:pic>
      <p:pic>
        <p:nvPicPr>
          <p:cNvPr id="10" name="Grafik 9" descr="Ein Bild, das Person, Sport, Kleidung, Kampfsportbekleidung enthält.&#10;&#10;KI-generierte Inhalte können fehlerhaft sein.">
            <a:extLst>
              <a:ext uri="{FF2B5EF4-FFF2-40B4-BE49-F238E27FC236}">
                <a16:creationId xmlns:a16="http://schemas.microsoft.com/office/drawing/2014/main" id="{00FD3E32-E0F8-FFE3-B675-21D0045C36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1995" y="1018464"/>
            <a:ext cx="2419354" cy="3420269"/>
          </a:xfrm>
          <a:prstGeom prst="rect">
            <a:avLst/>
          </a:prstGeom>
          <a:ln>
            <a:noFill/>
          </a:ln>
          <a:effectLst>
            <a:softEdge rad="112500"/>
          </a:effectLst>
        </p:spPr>
      </p:pic>
      <p:pic>
        <p:nvPicPr>
          <p:cNvPr id="9" name="Grafik 8">
            <a:extLst>
              <a:ext uri="{FF2B5EF4-FFF2-40B4-BE49-F238E27FC236}">
                <a16:creationId xmlns:a16="http://schemas.microsoft.com/office/drawing/2014/main" id="{284AD90A-2EC9-B2B3-C484-7082063293B2}"/>
              </a:ext>
            </a:extLst>
          </p:cNvPr>
          <p:cNvPicPr>
            <a:picLocks noChangeAspect="1"/>
          </p:cNvPicPr>
          <p:nvPr/>
        </p:nvPicPr>
        <p:blipFill>
          <a:blip r:embed="rId8"/>
          <a:stretch>
            <a:fillRect/>
          </a:stretch>
        </p:blipFill>
        <p:spPr>
          <a:xfrm>
            <a:off x="1771" y="3919110"/>
            <a:ext cx="2079745" cy="720359"/>
          </a:xfrm>
          <a:prstGeom prst="rect">
            <a:avLst/>
          </a:prstGeom>
          <a:ln>
            <a:noFill/>
          </a:ln>
          <a:effectLst>
            <a:softEdge rad="112500"/>
          </a:effectLst>
        </p:spPr>
      </p:pic>
      <p:sp>
        <p:nvSpPr>
          <p:cNvPr id="11" name="Textfeld 10">
            <a:extLst>
              <a:ext uri="{FF2B5EF4-FFF2-40B4-BE49-F238E27FC236}">
                <a16:creationId xmlns:a16="http://schemas.microsoft.com/office/drawing/2014/main" id="{F3CCD723-C256-48E9-4040-A00794538769}"/>
              </a:ext>
            </a:extLst>
          </p:cNvPr>
          <p:cNvSpPr txBox="1"/>
          <p:nvPr/>
        </p:nvSpPr>
        <p:spPr>
          <a:xfrm>
            <a:off x="38100" y="926935"/>
            <a:ext cx="723900" cy="307777"/>
          </a:xfrm>
          <a:prstGeom prst="rect">
            <a:avLst/>
          </a:prstGeom>
          <a:noFill/>
        </p:spPr>
        <p:txBody>
          <a:bodyPr wrap="square" rtlCol="0">
            <a:spAutoFit/>
          </a:bodyPr>
          <a:lstStyle/>
          <a:p>
            <a:r>
              <a:rPr lang="de-DE" sz="1400" dirty="0"/>
              <a:t>Aus:</a:t>
            </a:r>
          </a:p>
        </p:txBody>
      </p:sp>
      <p:sp>
        <p:nvSpPr>
          <p:cNvPr id="12" name="Textfeld 11">
            <a:extLst>
              <a:ext uri="{FF2B5EF4-FFF2-40B4-BE49-F238E27FC236}">
                <a16:creationId xmlns:a16="http://schemas.microsoft.com/office/drawing/2014/main" id="{7E9FE02A-4584-A127-797D-6279AE8BC538}"/>
              </a:ext>
            </a:extLst>
          </p:cNvPr>
          <p:cNvSpPr txBox="1"/>
          <p:nvPr/>
        </p:nvSpPr>
        <p:spPr>
          <a:xfrm>
            <a:off x="25695" y="3703324"/>
            <a:ext cx="723900" cy="307777"/>
          </a:xfrm>
          <a:prstGeom prst="rect">
            <a:avLst/>
          </a:prstGeom>
          <a:noFill/>
        </p:spPr>
        <p:txBody>
          <a:bodyPr wrap="square" rtlCol="0">
            <a:spAutoFit/>
          </a:bodyPr>
          <a:lstStyle/>
          <a:p>
            <a:r>
              <a:rPr lang="de-DE" sz="1400" dirty="0"/>
              <a:t>Für:</a:t>
            </a:r>
          </a:p>
        </p:txBody>
      </p:sp>
      <p:sp>
        <p:nvSpPr>
          <p:cNvPr id="13" name="Textfeld 12">
            <a:extLst>
              <a:ext uri="{FF2B5EF4-FFF2-40B4-BE49-F238E27FC236}">
                <a16:creationId xmlns:a16="http://schemas.microsoft.com/office/drawing/2014/main" id="{9E296407-3082-5B11-D0CA-003BF5CB7CA7}"/>
              </a:ext>
            </a:extLst>
          </p:cNvPr>
          <p:cNvSpPr txBox="1"/>
          <p:nvPr/>
        </p:nvSpPr>
        <p:spPr>
          <a:xfrm>
            <a:off x="819985" y="1852831"/>
            <a:ext cx="723900" cy="307777"/>
          </a:xfrm>
          <a:prstGeom prst="rect">
            <a:avLst/>
          </a:prstGeom>
          <a:noFill/>
        </p:spPr>
        <p:txBody>
          <a:bodyPr wrap="square" rtlCol="0">
            <a:spAutoFit/>
          </a:bodyPr>
          <a:lstStyle/>
          <a:p>
            <a:r>
              <a:rPr lang="de-DE" sz="1400" dirty="0"/>
              <a:t>&amp;</a:t>
            </a:r>
          </a:p>
        </p:txBody>
      </p:sp>
      <p:sp>
        <p:nvSpPr>
          <p:cNvPr id="14" name="Textfeld 13">
            <a:extLst>
              <a:ext uri="{FF2B5EF4-FFF2-40B4-BE49-F238E27FC236}">
                <a16:creationId xmlns:a16="http://schemas.microsoft.com/office/drawing/2014/main" id="{EEB78523-DE02-24D1-AC09-138C9C45180C}"/>
              </a:ext>
            </a:extLst>
          </p:cNvPr>
          <p:cNvSpPr txBox="1"/>
          <p:nvPr/>
        </p:nvSpPr>
        <p:spPr>
          <a:xfrm>
            <a:off x="819985" y="4496494"/>
            <a:ext cx="723900" cy="307777"/>
          </a:xfrm>
          <a:prstGeom prst="rect">
            <a:avLst/>
          </a:prstGeom>
          <a:noFill/>
        </p:spPr>
        <p:txBody>
          <a:bodyPr wrap="square" rtlCol="0">
            <a:spAutoFit/>
          </a:bodyPr>
          <a:lstStyle/>
          <a:p>
            <a:r>
              <a:rPr lang="de-DE" sz="1400" dirty="0"/>
              <a:t>&amp;</a:t>
            </a:r>
          </a:p>
        </p:txBody>
      </p:sp>
      <p:sp>
        <p:nvSpPr>
          <p:cNvPr id="15" name="Textfeld 14">
            <a:extLst>
              <a:ext uri="{FF2B5EF4-FFF2-40B4-BE49-F238E27FC236}">
                <a16:creationId xmlns:a16="http://schemas.microsoft.com/office/drawing/2014/main" id="{97B393BE-E9A1-B6DE-9683-E371405147F8}"/>
              </a:ext>
            </a:extLst>
          </p:cNvPr>
          <p:cNvSpPr txBox="1"/>
          <p:nvPr/>
        </p:nvSpPr>
        <p:spPr>
          <a:xfrm>
            <a:off x="0" y="5779115"/>
            <a:ext cx="9144000" cy="223138"/>
          </a:xfrm>
          <a:prstGeom prst="rect">
            <a:avLst/>
          </a:prstGeom>
          <a:noFill/>
          <a:ln>
            <a:noFill/>
          </a:ln>
        </p:spPr>
        <p:txBody>
          <a:bodyPr wrap="square" rtlCol="0">
            <a:spAutoFit/>
          </a:bodyPr>
          <a:lstStyle/>
          <a:p>
            <a:r>
              <a:rPr lang="de-DE" sz="850" baseline="30000" dirty="0"/>
              <a:t>1</a:t>
            </a:r>
            <a:r>
              <a:rPr lang="de-DE" sz="850" dirty="0"/>
              <a:t> Angehender Genesungsbegleiter (EX-IN; LebensART); ausgebildeter Trainer für bbAt &amp; angehender Trainer für bbDt (Institut für Budotherapie / EAG)</a:t>
            </a:r>
          </a:p>
        </p:txBody>
      </p:sp>
      <p:sp>
        <p:nvSpPr>
          <p:cNvPr id="16" name="Textfeld 15">
            <a:extLst>
              <a:ext uri="{FF2B5EF4-FFF2-40B4-BE49-F238E27FC236}">
                <a16:creationId xmlns:a16="http://schemas.microsoft.com/office/drawing/2014/main" id="{0174D0C5-BC37-B298-22CE-F3658F5E7FD8}"/>
              </a:ext>
            </a:extLst>
          </p:cNvPr>
          <p:cNvSpPr txBox="1"/>
          <p:nvPr/>
        </p:nvSpPr>
        <p:spPr>
          <a:xfrm>
            <a:off x="1281670" y="1921328"/>
            <a:ext cx="928130" cy="523220"/>
          </a:xfrm>
          <a:prstGeom prst="rect">
            <a:avLst/>
          </a:prstGeom>
          <a:noFill/>
        </p:spPr>
        <p:txBody>
          <a:bodyPr wrap="square" rtlCol="0">
            <a:spAutoFit/>
          </a:bodyPr>
          <a:lstStyle/>
          <a:p>
            <a:r>
              <a:rPr lang="de-DE" sz="1400" dirty="0"/>
              <a:t>Kurs</a:t>
            </a:r>
            <a:br>
              <a:rPr lang="de-DE" sz="1400" dirty="0"/>
            </a:br>
            <a:r>
              <a:rPr lang="de-DE" sz="1400" dirty="0"/>
              <a:t>Köln 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938" y="34925"/>
            <a:ext cx="9144000" cy="790575"/>
          </a:xfrm>
          <a:prstGeom prst="rect">
            <a:avLst/>
          </a:prstGeom>
          <a:noFill/>
          <a:ln/>
        </p:spPr>
        <p:txBody>
          <a:bodyPr anchor="ctr"/>
          <a:lstStyle/>
          <a:p>
            <a:pPr algn="ctr" eaLnBrk="0" hangingPunct="0">
              <a:defRPr/>
            </a:pPr>
            <a:r>
              <a:rPr lang="de-DE" sz="2400" b="1" kern="0" dirty="0">
                <a:solidFill>
                  <a:schemeClr val="bg1"/>
                </a:solidFill>
                <a:latin typeface="Arial"/>
                <a:cs typeface="+mn-cs"/>
              </a:rPr>
              <a:t>IV) Gesamt-Quellenverzeichnis</a:t>
            </a:r>
          </a:p>
        </p:txBody>
      </p:sp>
      <p:sp>
        <p:nvSpPr>
          <p:cNvPr id="2" name="Textfeld 1">
            <a:extLst>
              <a:ext uri="{FF2B5EF4-FFF2-40B4-BE49-F238E27FC236}">
                <a16:creationId xmlns:a16="http://schemas.microsoft.com/office/drawing/2014/main" id="{931FF337-EF1F-B060-D065-29908AA11092}"/>
              </a:ext>
            </a:extLst>
          </p:cNvPr>
          <p:cNvSpPr txBox="1"/>
          <p:nvPr/>
        </p:nvSpPr>
        <p:spPr>
          <a:xfrm>
            <a:off x="7938" y="884403"/>
            <a:ext cx="9136062" cy="5067541"/>
          </a:xfrm>
          <a:prstGeom prst="rect">
            <a:avLst/>
          </a:prstGeom>
          <a:noFill/>
        </p:spPr>
        <p:txBody>
          <a:bodyPr wrap="square" rtlCol="0">
            <a:spAutoFit/>
          </a:bodyPr>
          <a:lstStyle/>
          <a:p>
            <a:pPr algn="just"/>
            <a:r>
              <a:rPr lang="en-US" sz="530" dirty="0" err="1"/>
              <a:t>bbAt</a:t>
            </a:r>
            <a:r>
              <a:rPr lang="en-US" sz="530" dirty="0"/>
              <a:t> &amp; </a:t>
            </a:r>
            <a:r>
              <a:rPr lang="en-US" sz="530" dirty="0" err="1"/>
              <a:t>bbDt</a:t>
            </a:r>
            <a:r>
              <a:rPr lang="en-US" sz="530" dirty="0"/>
              <a:t> </a:t>
            </a:r>
            <a:r>
              <a:rPr lang="en-US" sz="530" dirty="0" err="1"/>
              <a:t>Ausbildungen</a:t>
            </a:r>
            <a:r>
              <a:rPr lang="en-US" sz="530" dirty="0"/>
              <a:t> (2022ff.): Institut für Budotherapie Hannover </a:t>
            </a:r>
            <a:r>
              <a:rPr lang="en-US" sz="530" dirty="0" err="1"/>
              <a:t>bzw</a:t>
            </a:r>
            <a:r>
              <a:rPr lang="en-US" sz="530" dirty="0"/>
              <a:t>. EAG Hückeswagen. </a:t>
            </a:r>
            <a:r>
              <a:rPr lang="en-US" sz="530" dirty="0" err="1"/>
              <a:t>Kursmaterial</a:t>
            </a:r>
            <a:r>
              <a:rPr lang="en-US" sz="530" dirty="0"/>
              <a:t>.</a:t>
            </a:r>
          </a:p>
          <a:p>
            <a:pPr algn="just"/>
            <a:endParaRPr lang="en-US" sz="530" dirty="0"/>
          </a:p>
          <a:p>
            <a:pPr algn="just"/>
            <a:r>
              <a:rPr lang="en-US" sz="530" dirty="0"/>
              <a:t>Brame, Gloria G. / Brame, William D. / Jacobs, Jon (1993): Different Loving: An Exploration of the World of Sexual Dominance and Submission. New York: Villard.</a:t>
            </a:r>
            <a:endParaRPr lang="de-DE" sz="530" dirty="0"/>
          </a:p>
          <a:p>
            <a:pPr algn="just"/>
            <a:endParaRPr lang="de-DE" sz="530" dirty="0"/>
          </a:p>
          <a:p>
            <a:pPr algn="just"/>
            <a:r>
              <a:rPr lang="de-DE" sz="530" dirty="0"/>
              <a:t>B &amp; G (2017): Bewegungstherapie und Gesundheitssport – Ausgabe 1 des Jahres 2017.</a:t>
            </a:r>
          </a:p>
          <a:p>
            <a:pPr algn="just"/>
            <a:endParaRPr lang="de-DE" sz="530" dirty="0"/>
          </a:p>
          <a:p>
            <a:pPr algn="just"/>
            <a:r>
              <a:rPr lang="de-DE" sz="530" dirty="0"/>
              <a:t>Ciaccioni, Simone et al. (2024): </a:t>
            </a:r>
            <a:r>
              <a:rPr lang="en-US" sz="530" dirty="0"/>
              <a:t>Martial arts, combat sports, and mental health in adults: A systematic review. As: Psychology of Sport and Exercise, Volume 70, Issue January 2024, </a:t>
            </a:r>
            <a:r>
              <a:rPr lang="de-DE" sz="530" dirty="0" err="1"/>
              <a:t>Article</a:t>
            </a:r>
            <a:r>
              <a:rPr lang="de-DE" sz="530" dirty="0"/>
              <a:t> </a:t>
            </a:r>
            <a:r>
              <a:rPr lang="de-DE" sz="530" dirty="0">
                <a:hlinkClick r:id="rId3"/>
              </a:rPr>
              <a:t>102556</a:t>
            </a:r>
            <a:r>
              <a:rPr lang="de-DE" sz="530" dirty="0"/>
              <a:t>.</a:t>
            </a:r>
          </a:p>
          <a:p>
            <a:pPr algn="just"/>
            <a:endParaRPr lang="de-DE" sz="530" dirty="0"/>
          </a:p>
          <a:p>
            <a:pPr algn="just"/>
            <a:r>
              <a:rPr lang="en-US" sz="530" dirty="0"/>
              <a:t>Green, Thomas A. (Editor) (2001): Martial Arts of the World: An Encyclopedia (2 Volumes). Santa Barbara: ABC-CLIO.</a:t>
            </a:r>
          </a:p>
          <a:p>
            <a:pPr algn="just"/>
            <a:endParaRPr lang="en-US" sz="530" dirty="0"/>
          </a:p>
          <a:p>
            <a:pPr algn="just"/>
            <a:r>
              <a:rPr lang="de-DE" sz="530" dirty="0" err="1"/>
              <a:t>Grez</a:t>
            </a:r>
            <a:r>
              <a:rPr lang="de-DE" sz="530" dirty="0"/>
              <a:t>, Antje (2024): Die „Vier Wege der Heilung und Förderung“ in der Begleitung von Menschen mit Lernschwierigkeiten. Online in/als: </a:t>
            </a:r>
            <a:r>
              <a:rPr lang="de-DE" sz="530" dirty="0">
                <a:hlinkClick r:id="rId4"/>
              </a:rPr>
              <a:t>IBT – Ausgabe 01/2024</a:t>
            </a:r>
            <a:r>
              <a:rPr lang="de-DE" sz="530" dirty="0"/>
              <a:t> (2025-06-21)</a:t>
            </a:r>
          </a:p>
          <a:p>
            <a:pPr algn="just"/>
            <a:endParaRPr lang="en-US" sz="530" dirty="0"/>
          </a:p>
          <a:p>
            <a:pPr algn="just"/>
            <a:r>
              <a:rPr lang="en-US" sz="530" dirty="0"/>
              <a:t>Hall, David A. (2012): Encyclopedia of Japanese Martial Arts. New York: Kodansha, 1st Edition.</a:t>
            </a:r>
          </a:p>
          <a:p>
            <a:pPr algn="just"/>
            <a:endParaRPr lang="en-US" sz="530" dirty="0"/>
          </a:p>
          <a:p>
            <a:pPr algn="just"/>
            <a:r>
              <a:rPr lang="de-DE" sz="530" dirty="0"/>
              <a:t>Hausmann, Bettina &amp; Neddermeyer, Renate (2011): BewegtSein: Integrative Bewegungs- und Leibtherapie in der Praxis, Wiesbaden: </a:t>
            </a:r>
            <a:r>
              <a:rPr lang="de-DE" sz="530" dirty="0" err="1"/>
              <a:t>forum</a:t>
            </a:r>
            <a:r>
              <a:rPr lang="de-DE" sz="530" dirty="0"/>
              <a:t> zeitpunkt. </a:t>
            </a:r>
          </a:p>
          <a:p>
            <a:pPr algn="just"/>
            <a:endParaRPr lang="de-DE" sz="530" dirty="0"/>
          </a:p>
          <a:p>
            <a:pPr algn="just"/>
            <a:r>
              <a:rPr lang="de-DE" sz="530" dirty="0"/>
              <a:t>Höhmann-Kost, Annette (Hrsg.) (2018): Integrative Leib- und Bewegungstherapie (IBT): Theorie und Praxis. Bern: Hogrefe, 3., aktualisierte und ergänzte Auflage. </a:t>
            </a:r>
          </a:p>
          <a:p>
            <a:pPr algn="just"/>
            <a:endParaRPr lang="de-DE" sz="530" dirty="0"/>
          </a:p>
          <a:p>
            <a:pPr algn="just"/>
            <a:r>
              <a:rPr lang="en-US" sz="530" dirty="0"/>
              <a:t>Hyde, Janet Shibley [&amp; </a:t>
            </a:r>
            <a:r>
              <a:rPr lang="en-US" sz="530" dirty="0" err="1"/>
              <a:t>DeLamater</a:t>
            </a:r>
            <a:r>
              <a:rPr lang="en-US" sz="530" dirty="0"/>
              <a:t>, John D.†] (2024): Understanding Human Sexuality. New York: McGraw Hill, 15th Edition. </a:t>
            </a:r>
            <a:endParaRPr lang="de-DE" sz="530" dirty="0"/>
          </a:p>
          <a:p>
            <a:pPr algn="just"/>
            <a:endParaRPr lang="de-DE" sz="530" dirty="0"/>
          </a:p>
          <a:p>
            <a:pPr algn="just"/>
            <a:r>
              <a:rPr lang="de-DE" sz="530" dirty="0"/>
              <a:t>IBT (1/2009) &amp; IT (1-2+3+4/2004): Integrative [Bewegungs-]Therapie – Ausgabe 1 des Jahres 2009 (IBT) sowie Ausgaben 1-2, 3 &amp; 4 des Jahres 2004 (IT).</a:t>
            </a:r>
          </a:p>
          <a:p>
            <a:pPr algn="just"/>
            <a:endParaRPr lang="de-DE" sz="530" dirty="0"/>
          </a:p>
          <a:p>
            <a:pPr algn="just"/>
            <a:r>
              <a:rPr lang="de-DE" sz="530" dirty="0" err="1"/>
              <a:t>Kibel</a:t>
            </a:r>
            <a:r>
              <a:rPr lang="de-DE" sz="530" dirty="0"/>
              <a:t>, Jochen et al. (2025): </a:t>
            </a:r>
            <a:r>
              <a:rPr lang="de-DE" sz="530" dirty="0" err="1"/>
              <a:t>Figuring</a:t>
            </a:r>
            <a:r>
              <a:rPr lang="de-DE" sz="530" dirty="0"/>
              <a:t> Out Spaces. Über die Sozialität von Räumen und die Räumlichkeit des Sozialen. Bielefeld: </a:t>
            </a:r>
            <a:r>
              <a:rPr lang="de-DE" sz="530" dirty="0" err="1"/>
              <a:t>transcript</a:t>
            </a:r>
            <a:r>
              <a:rPr lang="de-DE" sz="530" dirty="0"/>
              <a:t>.</a:t>
            </a:r>
          </a:p>
          <a:p>
            <a:pPr algn="just"/>
            <a:endParaRPr lang="de-DE" sz="530" dirty="0"/>
          </a:p>
          <a:p>
            <a:pPr algn="just"/>
            <a:r>
              <a:rPr lang="de-DE" sz="530" dirty="0"/>
              <a:t>Leitner, Anton &amp; Höfner, Claudia (2020): Handbuch der Integrativen Therapie. Berlin: Springer, 2. Auflage. </a:t>
            </a:r>
          </a:p>
          <a:p>
            <a:pPr algn="just"/>
            <a:endParaRPr lang="de-DE" sz="530" dirty="0"/>
          </a:p>
          <a:p>
            <a:pPr algn="just"/>
            <a:r>
              <a:rPr lang="de-DE" sz="530" dirty="0"/>
              <a:t>Linck, Gudula (2015): Ruhe in der Bewegung: Chinesische Philosophie und Bewegungskunst. Freiburg &amp; München: Verlag Karl Alber, 2. Auflage.</a:t>
            </a:r>
          </a:p>
          <a:p>
            <a:pPr algn="just"/>
            <a:endParaRPr lang="de-DE" sz="530" dirty="0"/>
          </a:p>
          <a:p>
            <a:pPr algn="just"/>
            <a:r>
              <a:rPr lang="en-US" sz="530" dirty="0"/>
              <a:t>Meyer, Martin J. (2022): What is Martial Arts? The Six-Attribute Model as an Empirical Approach to Field Terminology. Ludwigsburg: Verlag Heiko Bittmann, 2</a:t>
            </a:r>
            <a:r>
              <a:rPr lang="en-US" sz="530" baseline="30000" dirty="0"/>
              <a:t>nd</a:t>
            </a:r>
            <a:r>
              <a:rPr lang="en-US" sz="530" dirty="0"/>
              <a:t>, corrected and expanded Edition.</a:t>
            </a:r>
            <a:endParaRPr lang="de-DE" sz="530" dirty="0"/>
          </a:p>
          <a:p>
            <a:pPr algn="just"/>
            <a:endParaRPr lang="de-DE" sz="530" dirty="0"/>
          </a:p>
          <a:p>
            <a:pPr algn="just"/>
            <a:r>
              <a:rPr lang="de-DE" sz="530" dirty="0"/>
              <a:t>Müller, Lotti &amp; Orth, Ilse (Hrsg.) (2025): Integrative Therapie heute: Vielfalt und Zukunftsorientierung. Für Hilarion G. Petzold [zum 80. Geburtstag]. Bielefeld: Aisthesis.</a:t>
            </a:r>
          </a:p>
          <a:p>
            <a:pPr algn="just"/>
            <a:endParaRPr lang="de-DE" sz="530" dirty="0"/>
          </a:p>
          <a:p>
            <a:pPr algn="just"/>
            <a:r>
              <a:rPr lang="en-US" sz="530" dirty="0"/>
              <a:t>O’Reilly, Andrea (Editor) (2010): Encyclopedia of Motherhood (3 Volumes). Los Angeles &amp; London: SAGE.</a:t>
            </a:r>
            <a:endParaRPr lang="de-DE" sz="530" dirty="0"/>
          </a:p>
          <a:p>
            <a:pPr algn="just"/>
            <a:endParaRPr lang="de-DE" sz="530" dirty="0"/>
          </a:p>
          <a:p>
            <a:pPr algn="just"/>
            <a:r>
              <a:rPr lang="de-DE" sz="530" dirty="0"/>
              <a:t>Partikova, Veronika (2023): </a:t>
            </a:r>
            <a:r>
              <a:rPr lang="en-US" sz="530" dirty="0"/>
              <a:t>What Is Footwork in Martial Arts? </a:t>
            </a:r>
            <a:r>
              <a:rPr lang="en-US" sz="530" dirty="0">
                <a:hlinkClick r:id="rId5"/>
              </a:rPr>
              <a:t>Blog-</a:t>
            </a:r>
            <a:r>
              <a:rPr lang="en-US" sz="530" dirty="0" err="1">
                <a:hlinkClick r:id="rId5"/>
              </a:rPr>
              <a:t>Beitrag</a:t>
            </a:r>
            <a:r>
              <a:rPr lang="en-US" sz="530" dirty="0">
                <a:hlinkClick r:id="rId5"/>
              </a:rPr>
              <a:t> </a:t>
            </a:r>
            <a:r>
              <a:rPr lang="en-US" sz="530" dirty="0" err="1">
                <a:hlinkClick r:id="rId5"/>
              </a:rPr>
              <a:t>vom</a:t>
            </a:r>
            <a:r>
              <a:rPr lang="en-US" sz="530" dirty="0">
                <a:hlinkClick r:id="rId5"/>
              </a:rPr>
              <a:t> 01. September 2023 auf kungfuacademic.medium.com</a:t>
            </a:r>
            <a:r>
              <a:rPr lang="en-US" sz="530" dirty="0"/>
              <a:t> (2025-06-21).</a:t>
            </a:r>
            <a:endParaRPr lang="de-DE" sz="530" dirty="0"/>
          </a:p>
          <a:p>
            <a:pPr algn="just"/>
            <a:endParaRPr lang="de-DE" sz="530" dirty="0"/>
          </a:p>
          <a:p>
            <a:pPr algn="just"/>
            <a:r>
              <a:rPr lang="de-DE" sz="530" dirty="0"/>
              <a:t>Petzold, Hilarion (Hrsg.) (2015): Die Menschenbilder in der Psychotherapie: Interdisziplinäre Perspektiven und die Modelle der Therapieschulen. Bielefeld: Aisthesis, 2., unveränderte Auflage.</a:t>
            </a:r>
          </a:p>
          <a:p>
            <a:pPr algn="just"/>
            <a:endParaRPr lang="de-DE" sz="530" dirty="0"/>
          </a:p>
          <a:p>
            <a:pPr algn="just"/>
            <a:r>
              <a:rPr lang="de-DE" sz="530" dirty="0"/>
              <a:t>Petzold, Hilarion / Ellerbrock, Bettina / Hömberg, Ralf (Hrsg.) (2019): Die Neuen Naturtherapien: Handbuch der Garten-, Landschafts-, Wald- und Tiergestützten Therapie. Bielefeld: Aisthesis. </a:t>
            </a:r>
          </a:p>
          <a:p>
            <a:pPr algn="just"/>
            <a:endParaRPr lang="de-DE" sz="530" dirty="0"/>
          </a:p>
          <a:p>
            <a:pPr algn="just"/>
            <a:r>
              <a:rPr lang="de-DE" sz="530" dirty="0"/>
              <a:t>Petzold, Hilarion / Napoli, Giulia / Mathias-Wiedemann, Ulrike (2021): </a:t>
            </a:r>
            <a:r>
              <a:rPr lang="de-DE" sz="530" dirty="0" err="1"/>
              <a:t>Multisomnisches</a:t>
            </a:r>
            <a:r>
              <a:rPr lang="de-DE" sz="530" dirty="0"/>
              <a:t> Arbeiten mit Träumen – neue Perspektiven der Integrativen Therapie in der „Dritten Welle“ – ein Arbeitsbericht. Online in/als: </a:t>
            </a:r>
            <a:r>
              <a:rPr lang="de-DE" sz="530" dirty="0">
                <a:hlinkClick r:id="rId6"/>
              </a:rPr>
              <a:t>Polyloge – Ausgabe 21/2021</a:t>
            </a:r>
            <a:r>
              <a:rPr lang="de-DE" sz="530" dirty="0"/>
              <a:t> (2025-06-21).</a:t>
            </a:r>
          </a:p>
          <a:p>
            <a:pPr algn="just"/>
            <a:endParaRPr lang="de-DE" sz="530" dirty="0"/>
          </a:p>
          <a:p>
            <a:pPr algn="just"/>
            <a:r>
              <a:rPr lang="de-DE" sz="530" dirty="0"/>
              <a:t>Petzold, Hilarion / Orth, Ilse / Sieper, Johanna (2014): Mythen, Macht und Psychotherapie: Therapie als Praxis kritischer Kulturarbeit. Bielefeld: Aisthesis [2., erweiterte (Neu-)Ausgabe].</a:t>
            </a:r>
          </a:p>
          <a:p>
            <a:pPr algn="just"/>
            <a:endParaRPr lang="de-DE" sz="530" dirty="0"/>
          </a:p>
          <a:p>
            <a:pPr algn="just"/>
            <a:r>
              <a:rPr lang="de-DE" sz="530" dirty="0"/>
              <a:t>Petzold, Hilarion / Schay, Peter / Ebert, Wolfgang (Hrsg) (2007): Integrative Suchttherapie: Theorie, Methoden, Praxis, Forschung. Wiesbaden: VS, 2., überarbeitete Auflage. </a:t>
            </a:r>
          </a:p>
          <a:p>
            <a:pPr algn="just"/>
            <a:endParaRPr lang="de-DE" sz="530" dirty="0"/>
          </a:p>
          <a:p>
            <a:pPr algn="just"/>
            <a:r>
              <a:rPr lang="de-DE" sz="530" dirty="0"/>
              <a:t>Petzold, Hilarion / Schay, Peter / Scheiblich, Wolfgang (Hrsg) (2006): Integrative Suchtarbeit: Innovative Modelle, Praxisstrategien und Evaluation. Wiesbaden: VS, 1. Auflage. </a:t>
            </a:r>
          </a:p>
          <a:p>
            <a:pPr algn="just"/>
            <a:endParaRPr lang="de-DE" sz="530" dirty="0"/>
          </a:p>
          <a:p>
            <a:pPr algn="just"/>
            <a:r>
              <a:rPr lang="de-DE" sz="530" dirty="0"/>
              <a:t>Pfeifer, Eric (Hrsg. – mit Hans-Helmut Decker-Voigt) (2019a/2019b): Natur in Psychotherapie und Künstlerischer Therapie (2 Bände). Gießen: Psychosozial-Verlag, Originalausgabe. </a:t>
            </a:r>
          </a:p>
          <a:p>
            <a:pPr algn="just"/>
            <a:endParaRPr lang="de-DE" sz="530" dirty="0"/>
          </a:p>
          <a:p>
            <a:pPr algn="just"/>
            <a:r>
              <a:rPr lang="en-US" sz="530" dirty="0"/>
              <a:t>Scambler, Graham &amp; Jennings, Maggy (1998): On the Periphery of the Sex Industry: Female Combat, Male Punters, and Feminist Discourse. In: Journal of Sport &amp; Social Issues, Volume 22, Number/Issue 4, pp. 416-430.</a:t>
            </a:r>
          </a:p>
          <a:p>
            <a:pPr algn="just"/>
            <a:endParaRPr lang="de-DE" sz="530" dirty="0"/>
          </a:p>
          <a:p>
            <a:pPr algn="just"/>
            <a:r>
              <a:rPr lang="en-US" sz="530" dirty="0"/>
              <a:t>Thorpe, Holly &amp; Olive, Rebecca (Editors) (2016): Women in Action Sport Cultures: Identity, Politics and Experience. London: Palgrave Macmillan.</a:t>
            </a:r>
            <a:endParaRPr lang="de-DE" sz="530" dirty="0"/>
          </a:p>
          <a:p>
            <a:pPr algn="just"/>
            <a:endParaRPr lang="de-DE" sz="530" dirty="0"/>
          </a:p>
          <a:p>
            <a:pPr algn="just"/>
            <a:r>
              <a:rPr lang="de-DE" sz="530" dirty="0"/>
              <a:t>Wiethäuper, Holger (2020): Die Akteursperspektive im Kampfkunsttraining. Baltmannsweiler: Schneider Verlag Hohengehren.</a:t>
            </a:r>
          </a:p>
          <a:p>
            <a:pPr algn="just"/>
            <a:endParaRPr lang="de-DE" sz="530" dirty="0"/>
          </a:p>
          <a:p>
            <a:pPr algn="just"/>
            <a:r>
              <a:rPr lang="de-DE" sz="530" dirty="0"/>
              <a:t>Yi, Shi Heng [mit Stefanie Koch] (2023): Shaolin Spirit: meistere dein Leben. München: O. W. Barth.</a:t>
            </a:r>
          </a:p>
          <a:p>
            <a:pPr algn="just"/>
            <a:endParaRPr lang="de-DE" sz="530" dirty="0"/>
          </a:p>
          <a:p>
            <a:pPr algn="just"/>
            <a:r>
              <a:rPr lang="de-DE" sz="530" dirty="0"/>
              <a:t>Watkins, Peter N. et al. (2009): Recovery – wieder genesen können: Ein Handbuch für Psychiatrie-Praktiker. Bern: Verlag Hans Huber, 1. Auflage.</a:t>
            </a:r>
          </a:p>
          <a:p>
            <a:pPr algn="just"/>
            <a:endParaRPr lang="de-DE" sz="530" dirty="0"/>
          </a:p>
          <a:p>
            <a:pPr algn="just"/>
            <a:r>
              <a:rPr lang="en-US" sz="530" dirty="0"/>
              <a:t>Wolff, Toni (1956) [Translated by Paul Watzlawick]: Structural Forms of the Feminine Psyche. Zurich: Privately printed for the Student’s Association of C G. Jung Institute Zurich, July 1956.</a:t>
            </a:r>
            <a:endParaRPr lang="de-DE" sz="53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01CA-D338-67E9-3E90-14CFA1D80A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6BA28F-94FC-C82E-48B6-561DBB1D63A8}"/>
              </a:ext>
            </a:extLst>
          </p:cNvPr>
          <p:cNvSpPr txBox="1">
            <a:spLocks noChangeArrowheads="1"/>
          </p:cNvSpPr>
          <p:nvPr/>
        </p:nvSpPr>
        <p:spPr>
          <a:xfrm>
            <a:off x="7938" y="34925"/>
            <a:ext cx="9144000" cy="790575"/>
          </a:xfrm>
          <a:prstGeom prst="rect">
            <a:avLst/>
          </a:prstGeom>
          <a:noFill/>
          <a:ln/>
        </p:spPr>
        <p:txBody>
          <a:bodyPr anchor="ctr"/>
          <a:lstStyle/>
          <a:p>
            <a:pPr algn="ctr" eaLnBrk="0" hangingPunct="0">
              <a:defRPr/>
            </a:pPr>
            <a:r>
              <a:rPr lang="de-DE" sz="2400" b="1" kern="0" dirty="0">
                <a:solidFill>
                  <a:schemeClr val="bg1"/>
                </a:solidFill>
                <a:latin typeface="Arial"/>
                <a:cs typeface="+mn-cs"/>
              </a:rPr>
              <a:t>Herzlichen Dank für Eure Aufmerksamkeit!</a:t>
            </a:r>
          </a:p>
        </p:txBody>
      </p:sp>
      <p:pic>
        <p:nvPicPr>
          <p:cNvPr id="5" name="Grafik 4" descr="Ein Bild, das Baum, draußen, Schuhwerk, Person enthält.&#10;&#10;KI-generierte Inhalte können fehlerhaft sein.">
            <a:extLst>
              <a:ext uri="{FF2B5EF4-FFF2-40B4-BE49-F238E27FC236}">
                <a16:creationId xmlns:a16="http://schemas.microsoft.com/office/drawing/2014/main" id="{74983DEC-1C5F-AE07-B94D-C6215233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979" y="882253"/>
            <a:ext cx="6768042" cy="5076031"/>
          </a:xfrm>
          <a:prstGeom prst="rect">
            <a:avLst/>
          </a:prstGeom>
          <a:ln>
            <a:noFill/>
          </a:ln>
          <a:effectLst>
            <a:softEdge rad="112500"/>
          </a:effectLst>
        </p:spPr>
      </p:pic>
    </p:spTree>
    <p:extLst>
      <p:ext uri="{BB962C8B-B14F-4D97-AF65-F5344CB8AC3E}">
        <p14:creationId xmlns:p14="http://schemas.microsoft.com/office/powerpoint/2010/main" val="3418697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6216-1C06-D527-60AE-D1E8418A0498}"/>
            </a:ext>
          </a:extLst>
        </p:cNvPr>
        <p:cNvGrpSpPr/>
        <p:nvPr/>
      </p:nvGrpSpPr>
      <p:grpSpPr>
        <a:xfrm>
          <a:off x="0" y="0"/>
          <a:ext cx="0" cy="0"/>
          <a:chOff x="0" y="0"/>
          <a:chExt cx="0" cy="0"/>
        </a:xfrm>
      </p:grpSpPr>
      <p:pic>
        <p:nvPicPr>
          <p:cNvPr id="11" name="Grafik 10" descr="Ein Bild, das Person, Kleidung, Menschliches Gesicht, Im Haus enthält.&#10;&#10;KI-generierte Inhalte können fehlerhaft sein.">
            <a:extLst>
              <a:ext uri="{FF2B5EF4-FFF2-40B4-BE49-F238E27FC236}">
                <a16:creationId xmlns:a16="http://schemas.microsoft.com/office/drawing/2014/main" id="{63C88253-A37F-11B7-F0CC-F73CDDC24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1" y="3974935"/>
            <a:ext cx="2892855" cy="1928570"/>
          </a:xfrm>
          <a:prstGeom prst="rect">
            <a:avLst/>
          </a:prstGeom>
          <a:ln>
            <a:noFill/>
          </a:ln>
          <a:effectLst>
            <a:softEdge rad="112500"/>
          </a:effectLst>
        </p:spPr>
      </p:pic>
      <p:sp>
        <p:nvSpPr>
          <p:cNvPr id="3" name="Textplatzhalter 2">
            <a:extLst>
              <a:ext uri="{FF2B5EF4-FFF2-40B4-BE49-F238E27FC236}">
                <a16:creationId xmlns:a16="http://schemas.microsoft.com/office/drawing/2014/main" id="{AB98BFC8-E518-9736-D2F0-9F89E6CEA79C}"/>
              </a:ext>
            </a:extLst>
          </p:cNvPr>
          <p:cNvSpPr>
            <a:spLocks noGrp="1"/>
          </p:cNvSpPr>
          <p:nvPr>
            <p:ph type="body" sz="quarter" idx="11"/>
          </p:nvPr>
        </p:nvSpPr>
        <p:spPr/>
        <p:txBody>
          <a:bodyPr/>
          <a:lstStyle/>
          <a:p>
            <a:r>
              <a:rPr lang="de-DE" dirty="0">
                <a:solidFill>
                  <a:schemeClr val="bg1"/>
                </a:solidFill>
              </a:rPr>
              <a:t>I) Kampfkunst(</a:t>
            </a:r>
            <a:r>
              <a:rPr lang="de-DE" dirty="0" err="1">
                <a:solidFill>
                  <a:schemeClr val="bg1"/>
                </a:solidFill>
              </a:rPr>
              <a:t>therapie</a:t>
            </a:r>
            <a:r>
              <a:rPr lang="de-DE" dirty="0">
                <a:solidFill>
                  <a:schemeClr val="bg1"/>
                </a:solidFill>
              </a:rPr>
              <a:t>) &amp; (m)eine Genesung 1(a)</a:t>
            </a:r>
            <a:endParaRPr lang="de-DE" baseline="30000" dirty="0">
              <a:solidFill>
                <a:schemeClr val="bg1"/>
              </a:solidFill>
            </a:endParaRPr>
          </a:p>
        </p:txBody>
      </p:sp>
      <p:sp>
        <p:nvSpPr>
          <p:cNvPr id="9" name="Textplatzhalter 8">
            <a:extLst>
              <a:ext uri="{FF2B5EF4-FFF2-40B4-BE49-F238E27FC236}">
                <a16:creationId xmlns:a16="http://schemas.microsoft.com/office/drawing/2014/main" id="{5CD621E4-BB56-5AE7-5C47-2B92DA1041A2}"/>
              </a:ext>
            </a:extLst>
          </p:cNvPr>
          <p:cNvSpPr>
            <a:spLocks noGrp="1"/>
          </p:cNvSpPr>
          <p:nvPr>
            <p:ph type="body" sz="quarter" idx="12"/>
          </p:nvPr>
        </p:nvSpPr>
        <p:spPr/>
        <p:txBody>
          <a:bodyPr/>
          <a:lstStyle/>
          <a:p>
            <a:r>
              <a:rPr lang="de-DE" dirty="0">
                <a:solidFill>
                  <a:schemeClr val="bg1"/>
                </a:solidFill>
              </a:rPr>
              <a:t>(M)AMAZONE / Integrative (Budo-) Therapie / </a:t>
            </a:r>
            <a:r>
              <a:rPr lang="de-DE" i="1" dirty="0">
                <a:solidFill>
                  <a:schemeClr val="bg1"/>
                </a:solidFill>
              </a:rPr>
              <a:t>martial arts &amp; </a:t>
            </a:r>
            <a:r>
              <a:rPr lang="de-DE" i="1" dirty="0" err="1">
                <a:solidFill>
                  <a:schemeClr val="bg1"/>
                </a:solidFill>
              </a:rPr>
              <a:t>erotic</a:t>
            </a:r>
            <a:r>
              <a:rPr lang="de-DE" i="1" dirty="0">
                <a:solidFill>
                  <a:schemeClr val="bg1"/>
                </a:solidFill>
              </a:rPr>
              <a:t> combat</a:t>
            </a:r>
            <a:r>
              <a:rPr lang="de-DE" baseline="30000" dirty="0">
                <a:solidFill>
                  <a:schemeClr val="bg1"/>
                </a:solidFill>
              </a:rPr>
              <a:t>1</a:t>
            </a:r>
            <a:endParaRPr lang="de-DE" i="1" baseline="30000" dirty="0">
              <a:solidFill>
                <a:schemeClr val="bg1"/>
              </a:solidFill>
            </a:endParaRPr>
          </a:p>
        </p:txBody>
      </p:sp>
      <p:sp>
        <p:nvSpPr>
          <p:cNvPr id="10" name="Textfeld 9">
            <a:extLst>
              <a:ext uri="{FF2B5EF4-FFF2-40B4-BE49-F238E27FC236}">
                <a16:creationId xmlns:a16="http://schemas.microsoft.com/office/drawing/2014/main" id="{B8CC9CDC-548D-E678-A821-305366A2B82E}"/>
              </a:ext>
            </a:extLst>
          </p:cNvPr>
          <p:cNvSpPr txBox="1"/>
          <p:nvPr/>
        </p:nvSpPr>
        <p:spPr>
          <a:xfrm>
            <a:off x="0" y="5811014"/>
            <a:ext cx="9144000" cy="184666"/>
          </a:xfrm>
          <a:prstGeom prst="rect">
            <a:avLst/>
          </a:prstGeom>
          <a:noFill/>
          <a:ln>
            <a:noFill/>
          </a:ln>
        </p:spPr>
        <p:txBody>
          <a:bodyPr wrap="square" rtlCol="0">
            <a:spAutoFit/>
          </a:bodyPr>
          <a:lstStyle/>
          <a:p>
            <a:pPr algn="just"/>
            <a:r>
              <a:rPr lang="de-DE" sz="600" baseline="30000" dirty="0"/>
              <a:t>1  </a:t>
            </a:r>
            <a:r>
              <a:rPr lang="de-DE" sz="600" dirty="0"/>
              <a:t>Brame et al. 1993; </a:t>
            </a:r>
            <a:r>
              <a:rPr lang="de-DE" sz="600" dirty="0" err="1"/>
              <a:t>Grez</a:t>
            </a:r>
            <a:r>
              <a:rPr lang="de-DE" sz="600" dirty="0"/>
              <a:t> 2024; Hausmann &amp; Neddermeyer 2011; Höhmann-Kost 2018; Hyde &amp; </a:t>
            </a:r>
            <a:r>
              <a:rPr lang="de-DE" sz="600" dirty="0" err="1"/>
              <a:t>DeLamater</a:t>
            </a:r>
            <a:r>
              <a:rPr lang="de-DE" sz="600" dirty="0"/>
              <a:t> 2024; Leitner &amp; Höfner 2020; Müller &amp; Orth 2025; O‘Reilly 2010; Petzold et al. 2014; Scambler &amp; Jennings 1998; Thorpe &amp; Olive 2016: Wolff 1956 </a:t>
            </a:r>
          </a:p>
        </p:txBody>
      </p:sp>
      <p:pic>
        <p:nvPicPr>
          <p:cNvPr id="5" name="Grafik 4" descr="Ein Bild, das Person, Kampfsport, Kampfsportbekleidung, Wand enthält.&#10;&#10;KI-generierte Inhalte können fehlerhaft sein.">
            <a:extLst>
              <a:ext uri="{FF2B5EF4-FFF2-40B4-BE49-F238E27FC236}">
                <a16:creationId xmlns:a16="http://schemas.microsoft.com/office/drawing/2014/main" id="{D2E26B3B-C06C-59F7-9C8B-F90507DB7A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7741" y="872317"/>
            <a:ext cx="2922842" cy="1948561"/>
          </a:xfrm>
          <a:prstGeom prst="rect">
            <a:avLst/>
          </a:prstGeom>
          <a:ln>
            <a:noFill/>
          </a:ln>
          <a:effectLst>
            <a:softEdge rad="112500"/>
          </a:effectLst>
        </p:spPr>
      </p:pic>
      <p:pic>
        <p:nvPicPr>
          <p:cNvPr id="7" name="Grafik 6" descr="Ein Bild, das Person, Kleidung, Ellenbogen, Wand enthält.&#10;&#10;KI-generierte Inhalte können fehlerhaft sein.">
            <a:extLst>
              <a:ext uri="{FF2B5EF4-FFF2-40B4-BE49-F238E27FC236}">
                <a16:creationId xmlns:a16="http://schemas.microsoft.com/office/drawing/2014/main" id="{AFCE0BD5-B71D-A539-1345-1640DBC070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7743" y="3953669"/>
            <a:ext cx="2922840" cy="1948560"/>
          </a:xfrm>
          <a:prstGeom prst="rect">
            <a:avLst/>
          </a:prstGeom>
          <a:ln>
            <a:noFill/>
          </a:ln>
          <a:effectLst>
            <a:softEdge rad="112500"/>
          </a:effectLst>
        </p:spPr>
      </p:pic>
      <p:pic>
        <p:nvPicPr>
          <p:cNvPr id="13" name="Grafik 12" descr="Ein Bild, das Person, Im Haus, Wand, Kleidung enthält.&#10;&#10;KI-generierte Inhalte können fehlerhaft sein.">
            <a:extLst>
              <a:ext uri="{FF2B5EF4-FFF2-40B4-BE49-F238E27FC236}">
                <a16:creationId xmlns:a16="http://schemas.microsoft.com/office/drawing/2014/main" id="{B5BED5C8-0D78-0070-2117-817F1918C8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920581"/>
            <a:ext cx="2892855" cy="1928570"/>
          </a:xfrm>
          <a:prstGeom prst="rect">
            <a:avLst/>
          </a:prstGeom>
          <a:ln>
            <a:noFill/>
          </a:ln>
          <a:effectLst>
            <a:softEdge rad="112500"/>
          </a:effectLst>
        </p:spPr>
      </p:pic>
      <p:pic>
        <p:nvPicPr>
          <p:cNvPr id="14" name="Grafik 13" descr="Ein Bild, das Text, Screenshot, Schrift, Reihe enthält.&#10;&#10;KI-generierte Inhalte können fehlerhaft sein.">
            <a:extLst>
              <a:ext uri="{FF2B5EF4-FFF2-40B4-BE49-F238E27FC236}">
                <a16:creationId xmlns:a16="http://schemas.microsoft.com/office/drawing/2014/main" id="{000906CE-E914-E491-C885-6414E46CD0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9741" y="2074578"/>
            <a:ext cx="3421113" cy="2691381"/>
          </a:xfrm>
          <a:prstGeom prst="rect">
            <a:avLst/>
          </a:prstGeom>
        </p:spPr>
      </p:pic>
      <p:sp>
        <p:nvSpPr>
          <p:cNvPr id="15" name="Rechteck 14">
            <a:extLst>
              <a:ext uri="{FF2B5EF4-FFF2-40B4-BE49-F238E27FC236}">
                <a16:creationId xmlns:a16="http://schemas.microsoft.com/office/drawing/2014/main" id="{AF58C184-FB73-ADF2-76C0-9B65E7776FAC}"/>
              </a:ext>
            </a:extLst>
          </p:cNvPr>
          <p:cNvSpPr/>
          <p:nvPr/>
        </p:nvSpPr>
        <p:spPr>
          <a:xfrm>
            <a:off x="3666043" y="1067505"/>
            <a:ext cx="1808508" cy="600164"/>
          </a:xfrm>
          <a:prstGeom prst="rect">
            <a:avLst/>
          </a:prstGeom>
          <a:noFill/>
        </p:spPr>
        <p:txBody>
          <a:bodyPr wrap="none" lIns="91440" tIns="45720" rIns="91440" bIns="45720">
            <a:spAutoFit/>
          </a:bodyPr>
          <a:lstStyle/>
          <a:p>
            <a:pPr algn="ctr"/>
            <a:r>
              <a:rPr lang="de-DE" sz="3300" b="0" cap="none" spc="0" dirty="0">
                <a:ln w="0"/>
                <a:solidFill>
                  <a:schemeClr val="accent6">
                    <a:lumMod val="60000"/>
                    <a:lumOff val="40000"/>
                  </a:schemeClr>
                </a:solidFill>
                <a:effectLst>
                  <a:outerShdw blurRad="38100" dist="25400" dir="5400000" algn="ctr" rotWithShape="0">
                    <a:srgbClr val="6E747A">
                      <a:alpha val="43000"/>
                    </a:srgbClr>
                  </a:outerShdw>
                </a:effectLst>
              </a:rPr>
              <a:t>Mythen?</a:t>
            </a:r>
          </a:p>
        </p:txBody>
      </p:sp>
      <p:sp>
        <p:nvSpPr>
          <p:cNvPr id="16" name="Rechteck 15">
            <a:extLst>
              <a:ext uri="{FF2B5EF4-FFF2-40B4-BE49-F238E27FC236}">
                <a16:creationId xmlns:a16="http://schemas.microsoft.com/office/drawing/2014/main" id="{19CB1199-2239-04E4-6AC9-86F744DEE035}"/>
              </a:ext>
            </a:extLst>
          </p:cNvPr>
          <p:cNvSpPr/>
          <p:nvPr/>
        </p:nvSpPr>
        <p:spPr>
          <a:xfrm>
            <a:off x="2232835" y="4674473"/>
            <a:ext cx="4648200" cy="1107996"/>
          </a:xfrm>
          <a:prstGeom prst="rect">
            <a:avLst/>
          </a:prstGeom>
          <a:noFill/>
        </p:spPr>
        <p:txBody>
          <a:bodyPr wrap="square" lIns="91440" tIns="45720" rIns="91440" bIns="45720">
            <a:spAutoFit/>
          </a:bodyPr>
          <a:lstStyle/>
          <a:p>
            <a:pPr algn="ctr"/>
            <a:r>
              <a:rPr lang="de-DE" sz="3300" b="0" cap="none" spc="0" dirty="0">
                <a:ln w="0"/>
                <a:solidFill>
                  <a:schemeClr val="accent6">
                    <a:lumMod val="60000"/>
                    <a:lumOff val="40000"/>
                  </a:schemeClr>
                </a:solidFill>
                <a:effectLst>
                  <a:outerShdw blurRad="38100" dist="25400" dir="5400000" algn="ctr" rotWithShape="0">
                    <a:srgbClr val="6E747A">
                      <a:alpha val="43000"/>
                    </a:srgbClr>
                  </a:outerShdw>
                </a:effectLst>
              </a:rPr>
              <a:t>Regression &amp; </a:t>
            </a:r>
            <a:br>
              <a:rPr lang="de-DE" sz="3300" b="0" cap="none" spc="0" dirty="0">
                <a:ln w="0"/>
                <a:solidFill>
                  <a:schemeClr val="accent6">
                    <a:lumMod val="60000"/>
                    <a:lumOff val="40000"/>
                  </a:schemeClr>
                </a:solidFill>
                <a:effectLst>
                  <a:outerShdw blurRad="38100" dist="25400" dir="5400000" algn="ctr" rotWithShape="0">
                    <a:srgbClr val="6E747A">
                      <a:alpha val="43000"/>
                    </a:srgbClr>
                  </a:outerShdw>
                </a:effectLst>
              </a:rPr>
            </a:br>
            <a:r>
              <a:rPr lang="de-DE" sz="3300" b="0" i="1" cap="none" spc="0" dirty="0">
                <a:ln w="0"/>
                <a:solidFill>
                  <a:schemeClr val="accent6">
                    <a:lumMod val="60000"/>
                    <a:lumOff val="40000"/>
                  </a:schemeClr>
                </a:solidFill>
                <a:effectLst>
                  <a:outerShdw blurRad="38100" dist="25400" dir="5400000" algn="ctr" rotWithShape="0">
                    <a:srgbClr val="6E747A">
                      <a:alpha val="43000"/>
                    </a:srgbClr>
                  </a:outerShdw>
                </a:effectLst>
              </a:rPr>
              <a:t>(De-)</a:t>
            </a:r>
            <a:r>
              <a:rPr lang="de-DE" sz="3300" b="0" i="1" cap="none" spc="0" dirty="0" err="1">
                <a:ln w="0"/>
                <a:solidFill>
                  <a:schemeClr val="accent6">
                    <a:lumMod val="60000"/>
                    <a:lumOff val="40000"/>
                  </a:schemeClr>
                </a:solidFill>
                <a:effectLst>
                  <a:outerShdw blurRad="38100" dist="25400" dir="5400000" algn="ctr" rotWithShape="0">
                    <a:srgbClr val="6E747A">
                      <a:alpha val="43000"/>
                    </a:srgbClr>
                  </a:outerShdw>
                </a:effectLst>
              </a:rPr>
              <a:t>Sexualization</a:t>
            </a:r>
            <a:r>
              <a:rPr lang="de-DE" sz="3300" b="0" cap="none" spc="0" dirty="0">
                <a:ln w="0"/>
                <a:solidFill>
                  <a:schemeClr val="accent6">
                    <a:lumMod val="60000"/>
                    <a:lumOff val="40000"/>
                  </a:schemeClr>
                </a:solidFill>
                <a:effectLst>
                  <a:outerShdw blurRad="38100" dist="25400" dir="5400000" algn="ctr" rotWithShape="0">
                    <a:srgbClr val="6E747A">
                      <a:alpha val="43000"/>
                    </a:srgbClr>
                  </a:outerShdw>
                </a:effectLst>
              </a:rPr>
              <a:t>?</a:t>
            </a:r>
          </a:p>
        </p:txBody>
      </p:sp>
      <p:grpSp>
        <p:nvGrpSpPr>
          <p:cNvPr id="19" name="Gruppieren 18">
            <a:extLst>
              <a:ext uri="{FF2B5EF4-FFF2-40B4-BE49-F238E27FC236}">
                <a16:creationId xmlns:a16="http://schemas.microsoft.com/office/drawing/2014/main" id="{964E00F0-548C-F425-7AA6-60EBD70B5B73}"/>
              </a:ext>
            </a:extLst>
          </p:cNvPr>
          <p:cNvGrpSpPr/>
          <p:nvPr/>
        </p:nvGrpSpPr>
        <p:grpSpPr>
          <a:xfrm>
            <a:off x="-699428" y="3083723"/>
            <a:ext cx="10453028" cy="614625"/>
            <a:chOff x="-699428" y="3083723"/>
            <a:chExt cx="10453028" cy="614625"/>
          </a:xfrm>
        </p:grpSpPr>
        <p:sp>
          <p:nvSpPr>
            <p:cNvPr id="17" name="Rechteck 16">
              <a:extLst>
                <a:ext uri="{FF2B5EF4-FFF2-40B4-BE49-F238E27FC236}">
                  <a16:creationId xmlns:a16="http://schemas.microsoft.com/office/drawing/2014/main" id="{D2A83550-3862-4500-8D78-572B3F8FF6D9}"/>
                </a:ext>
              </a:extLst>
            </p:cNvPr>
            <p:cNvSpPr/>
            <p:nvPr/>
          </p:nvSpPr>
          <p:spPr>
            <a:xfrm>
              <a:off x="-699428" y="3098184"/>
              <a:ext cx="4251509" cy="600164"/>
            </a:xfrm>
            <a:prstGeom prst="rect">
              <a:avLst/>
            </a:prstGeom>
            <a:noFill/>
          </p:spPr>
          <p:txBody>
            <a:bodyPr wrap="square" lIns="91440" tIns="45720" rIns="91440" bIns="45720">
              <a:spAutoFit/>
            </a:bodyPr>
            <a:lstStyle/>
            <a:p>
              <a:pPr algn="ctr"/>
              <a:r>
                <a:rPr lang="de-DE" sz="3300" i="1" dirty="0">
                  <a:ln w="0"/>
                  <a:solidFill>
                    <a:schemeClr val="accent6">
                      <a:lumMod val="60000"/>
                      <a:lumOff val="40000"/>
                    </a:schemeClr>
                  </a:solidFill>
                  <a:effectLst>
                    <a:outerShdw blurRad="38100" dist="25400" dir="5400000" algn="ctr" rotWithShape="0">
                      <a:srgbClr val="6E747A">
                        <a:alpha val="43000"/>
                      </a:srgbClr>
                    </a:outerShdw>
                  </a:effectLst>
                </a:rPr>
                <a:t>m</a:t>
              </a:r>
              <a:r>
                <a:rPr lang="de-DE" sz="3300" b="0" i="1" cap="none" spc="0" dirty="0">
                  <a:ln w="0"/>
                  <a:solidFill>
                    <a:schemeClr val="accent6">
                      <a:lumMod val="60000"/>
                      <a:lumOff val="40000"/>
                    </a:schemeClr>
                  </a:solidFill>
                  <a:effectLst>
                    <a:outerShdw blurRad="38100" dist="25400" dir="5400000" algn="ctr" rotWithShape="0">
                      <a:srgbClr val="6E747A">
                        <a:alpha val="43000"/>
                      </a:srgbClr>
                    </a:outerShdw>
                  </a:effectLst>
                </a:rPr>
                <a:t>artial arts</a:t>
              </a:r>
            </a:p>
          </p:txBody>
        </p:sp>
        <p:sp>
          <p:nvSpPr>
            <p:cNvPr id="18" name="Rechteck 17">
              <a:extLst>
                <a:ext uri="{FF2B5EF4-FFF2-40B4-BE49-F238E27FC236}">
                  <a16:creationId xmlns:a16="http://schemas.microsoft.com/office/drawing/2014/main" id="{0553B610-A5A2-A2D1-4EAA-37F352DBDE33}"/>
                </a:ext>
              </a:extLst>
            </p:cNvPr>
            <p:cNvSpPr/>
            <p:nvPr/>
          </p:nvSpPr>
          <p:spPr>
            <a:xfrm>
              <a:off x="5502091" y="3083723"/>
              <a:ext cx="4251509" cy="600164"/>
            </a:xfrm>
            <a:prstGeom prst="rect">
              <a:avLst/>
            </a:prstGeom>
            <a:noFill/>
          </p:spPr>
          <p:txBody>
            <a:bodyPr wrap="square" lIns="91440" tIns="45720" rIns="91440" bIns="45720">
              <a:spAutoFit/>
            </a:bodyPr>
            <a:lstStyle/>
            <a:p>
              <a:pPr algn="ctr"/>
              <a:r>
                <a:rPr lang="de-DE" sz="3300" i="1" dirty="0" err="1">
                  <a:ln w="0"/>
                  <a:solidFill>
                    <a:schemeClr val="accent6">
                      <a:lumMod val="60000"/>
                      <a:lumOff val="40000"/>
                    </a:schemeClr>
                  </a:solidFill>
                  <a:effectLst>
                    <a:outerShdw blurRad="38100" dist="25400" dir="5400000" algn="ctr" rotWithShape="0">
                      <a:srgbClr val="6E747A">
                        <a:alpha val="43000"/>
                      </a:srgbClr>
                    </a:outerShdw>
                  </a:effectLst>
                </a:rPr>
                <a:t>erotic</a:t>
              </a:r>
              <a:r>
                <a:rPr lang="de-DE" sz="3300" i="1" dirty="0">
                  <a:ln w="0"/>
                  <a:solidFill>
                    <a:schemeClr val="accent6">
                      <a:lumMod val="60000"/>
                      <a:lumOff val="40000"/>
                    </a:schemeClr>
                  </a:solidFill>
                  <a:effectLst>
                    <a:outerShdw blurRad="38100" dist="25400" dir="5400000" algn="ctr" rotWithShape="0">
                      <a:srgbClr val="6E747A">
                        <a:alpha val="43000"/>
                      </a:srgbClr>
                    </a:outerShdw>
                  </a:effectLst>
                </a:rPr>
                <a:t> </a:t>
              </a:r>
              <a:r>
                <a:rPr lang="de-DE" sz="3300" i="1" dirty="0" err="1">
                  <a:ln w="0"/>
                  <a:solidFill>
                    <a:schemeClr val="accent6">
                      <a:lumMod val="60000"/>
                      <a:lumOff val="40000"/>
                    </a:schemeClr>
                  </a:solidFill>
                  <a:effectLst>
                    <a:outerShdw blurRad="38100" dist="25400" dir="5400000" algn="ctr" rotWithShape="0">
                      <a:srgbClr val="6E747A">
                        <a:alpha val="43000"/>
                      </a:srgbClr>
                    </a:outerShdw>
                  </a:effectLst>
                </a:rPr>
                <a:t>combat</a:t>
              </a:r>
              <a:r>
                <a:rPr lang="de-DE" sz="3300" i="1" dirty="0">
                  <a:ln w="0"/>
                  <a:solidFill>
                    <a:schemeClr val="accent6">
                      <a:lumMod val="60000"/>
                      <a:lumOff val="40000"/>
                    </a:schemeClr>
                  </a:solidFill>
                  <a:effectLst>
                    <a:outerShdw blurRad="38100" dist="25400" dir="5400000" algn="ctr" rotWithShape="0">
                      <a:srgbClr val="6E747A">
                        <a:alpha val="43000"/>
                      </a:srgbClr>
                    </a:outerShdw>
                  </a:effectLst>
                </a:rPr>
                <a:t>?</a:t>
              </a:r>
              <a:endParaRPr lang="de-DE" sz="3300" b="0" i="1" cap="none" spc="0" dirty="0">
                <a:ln w="0"/>
                <a:solidFill>
                  <a:schemeClr val="accent6">
                    <a:lumMod val="60000"/>
                    <a:lumOff val="40000"/>
                  </a:schemeClr>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743361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3CDFD98-1775-B2E8-4078-B6AA4045A17E}"/>
            </a:ext>
          </a:extLst>
        </p:cNvPr>
        <p:cNvGrpSpPr/>
        <p:nvPr/>
      </p:nvGrpSpPr>
      <p:grpSpPr>
        <a:xfrm>
          <a:off x="0" y="0"/>
          <a:ext cx="0" cy="0"/>
          <a:chOff x="0" y="0"/>
          <a:chExt cx="0" cy="0"/>
        </a:xfrm>
      </p:grpSpPr>
      <p:pic>
        <p:nvPicPr>
          <p:cNvPr id="27" name="Grafik 26">
            <a:extLst>
              <a:ext uri="{FF2B5EF4-FFF2-40B4-BE49-F238E27FC236}">
                <a16:creationId xmlns:a16="http://schemas.microsoft.com/office/drawing/2014/main" id="{E41D3750-ACAE-A050-88AE-1062542DA50E}"/>
              </a:ext>
            </a:extLst>
          </p:cNvPr>
          <p:cNvPicPr>
            <a:picLocks noChangeAspect="1"/>
          </p:cNvPicPr>
          <p:nvPr/>
        </p:nvPicPr>
        <p:blipFill>
          <a:blip r:embed="rId3"/>
          <a:stretch>
            <a:fillRect/>
          </a:stretch>
        </p:blipFill>
        <p:spPr>
          <a:xfrm>
            <a:off x="7548512" y="2282201"/>
            <a:ext cx="1700213" cy="1391083"/>
          </a:xfrm>
          <a:prstGeom prst="rect">
            <a:avLst/>
          </a:prstGeom>
          <a:ln>
            <a:noFill/>
          </a:ln>
          <a:effectLst>
            <a:softEdge rad="112500"/>
          </a:effectLst>
        </p:spPr>
      </p:pic>
      <p:sp>
        <p:nvSpPr>
          <p:cNvPr id="3" name="Textplatzhalter 2">
            <a:extLst>
              <a:ext uri="{FF2B5EF4-FFF2-40B4-BE49-F238E27FC236}">
                <a16:creationId xmlns:a16="http://schemas.microsoft.com/office/drawing/2014/main" id="{9C18F3A4-BCB6-5288-BA00-71F7E292424C}"/>
              </a:ext>
            </a:extLst>
          </p:cNvPr>
          <p:cNvSpPr>
            <a:spLocks noGrp="1"/>
          </p:cNvSpPr>
          <p:nvPr>
            <p:ph type="body" sz="quarter" idx="11"/>
          </p:nvPr>
        </p:nvSpPr>
        <p:spPr/>
        <p:txBody>
          <a:bodyPr/>
          <a:lstStyle/>
          <a:p>
            <a:r>
              <a:rPr lang="de-DE" dirty="0">
                <a:solidFill>
                  <a:schemeClr val="bg1"/>
                </a:solidFill>
              </a:rPr>
              <a:t>I) Kampfkunst(</a:t>
            </a:r>
            <a:r>
              <a:rPr lang="de-DE" dirty="0" err="1">
                <a:solidFill>
                  <a:schemeClr val="bg1"/>
                </a:solidFill>
              </a:rPr>
              <a:t>therapie</a:t>
            </a:r>
            <a:r>
              <a:rPr lang="de-DE" dirty="0">
                <a:solidFill>
                  <a:schemeClr val="bg1"/>
                </a:solidFill>
              </a:rPr>
              <a:t>) &amp; (m)eine Genesung 1(b)</a:t>
            </a:r>
            <a:endParaRPr lang="de-DE" baseline="30000" dirty="0">
              <a:solidFill>
                <a:schemeClr val="bg1"/>
              </a:solidFill>
            </a:endParaRPr>
          </a:p>
        </p:txBody>
      </p:sp>
      <p:sp>
        <p:nvSpPr>
          <p:cNvPr id="9" name="Textplatzhalter 8">
            <a:extLst>
              <a:ext uri="{FF2B5EF4-FFF2-40B4-BE49-F238E27FC236}">
                <a16:creationId xmlns:a16="http://schemas.microsoft.com/office/drawing/2014/main" id="{8531DFB4-7FDD-F0F9-0E40-E219636FF897}"/>
              </a:ext>
            </a:extLst>
          </p:cNvPr>
          <p:cNvSpPr>
            <a:spLocks noGrp="1"/>
          </p:cNvSpPr>
          <p:nvPr>
            <p:ph type="body" sz="quarter" idx="12"/>
          </p:nvPr>
        </p:nvSpPr>
        <p:spPr/>
        <p:txBody>
          <a:bodyPr/>
          <a:lstStyle/>
          <a:p>
            <a:r>
              <a:rPr lang="de-DE" dirty="0">
                <a:solidFill>
                  <a:schemeClr val="bg1"/>
                </a:solidFill>
              </a:rPr>
              <a:t>Integrativer Therapie (Salutogenese, Natur) &amp; </a:t>
            </a:r>
            <a:r>
              <a:rPr lang="de-DE" i="1" dirty="0">
                <a:solidFill>
                  <a:schemeClr val="bg1"/>
                </a:solidFill>
              </a:rPr>
              <a:t>Recovery</a:t>
            </a:r>
            <a:r>
              <a:rPr lang="de-DE" i="1" baseline="30000" dirty="0">
                <a:solidFill>
                  <a:schemeClr val="bg1"/>
                </a:solidFill>
              </a:rPr>
              <a:t>1</a:t>
            </a:r>
          </a:p>
        </p:txBody>
      </p:sp>
      <p:sp>
        <p:nvSpPr>
          <p:cNvPr id="10" name="Textfeld 9">
            <a:extLst>
              <a:ext uri="{FF2B5EF4-FFF2-40B4-BE49-F238E27FC236}">
                <a16:creationId xmlns:a16="http://schemas.microsoft.com/office/drawing/2014/main" id="{045223C8-4395-D0B2-36FB-C93B7F742D75}"/>
              </a:ext>
            </a:extLst>
          </p:cNvPr>
          <p:cNvSpPr txBox="1"/>
          <p:nvPr/>
        </p:nvSpPr>
        <p:spPr>
          <a:xfrm>
            <a:off x="0" y="5826403"/>
            <a:ext cx="9144000" cy="184666"/>
          </a:xfrm>
          <a:prstGeom prst="rect">
            <a:avLst/>
          </a:prstGeom>
          <a:noFill/>
          <a:ln>
            <a:noFill/>
          </a:ln>
        </p:spPr>
        <p:txBody>
          <a:bodyPr wrap="square" rtlCol="0">
            <a:spAutoFit/>
          </a:bodyPr>
          <a:lstStyle/>
          <a:p>
            <a:r>
              <a:rPr lang="de-DE" sz="600" baseline="30000" dirty="0"/>
              <a:t>1  </a:t>
            </a:r>
            <a:r>
              <a:rPr lang="de-DE" sz="600" dirty="0" err="1"/>
              <a:t>Grez</a:t>
            </a:r>
            <a:r>
              <a:rPr lang="de-DE" sz="600" dirty="0"/>
              <a:t> 2024; Höhmann-Kost 2018; Müller &amp; Orth 2025; Linck 2015; Petzold 2015; Petzold et al. 2019; Watkins et al. 2009</a:t>
            </a:r>
          </a:p>
        </p:txBody>
      </p:sp>
      <p:pic>
        <p:nvPicPr>
          <p:cNvPr id="2" name="Grafik 1">
            <a:extLst>
              <a:ext uri="{FF2B5EF4-FFF2-40B4-BE49-F238E27FC236}">
                <a16:creationId xmlns:a16="http://schemas.microsoft.com/office/drawing/2014/main" id="{9FD70F66-BEDB-0E23-36ED-C4AB677F1877}"/>
              </a:ext>
            </a:extLst>
          </p:cNvPr>
          <p:cNvPicPr>
            <a:picLocks noChangeAspect="1"/>
          </p:cNvPicPr>
          <p:nvPr/>
        </p:nvPicPr>
        <p:blipFill>
          <a:blip r:embed="rId4"/>
          <a:stretch>
            <a:fillRect/>
          </a:stretch>
        </p:blipFill>
        <p:spPr>
          <a:xfrm>
            <a:off x="7632262" y="3605815"/>
            <a:ext cx="1511738" cy="2276295"/>
          </a:xfrm>
          <a:prstGeom prst="rect">
            <a:avLst/>
          </a:prstGeom>
          <a:ln>
            <a:noFill/>
          </a:ln>
          <a:effectLst>
            <a:softEdge rad="112500"/>
          </a:effectLst>
        </p:spPr>
      </p:pic>
      <p:grpSp>
        <p:nvGrpSpPr>
          <p:cNvPr id="11" name="Gruppieren 10">
            <a:extLst>
              <a:ext uri="{FF2B5EF4-FFF2-40B4-BE49-F238E27FC236}">
                <a16:creationId xmlns:a16="http://schemas.microsoft.com/office/drawing/2014/main" id="{3AF59C79-2441-31A0-BFAA-016E47988DF1}"/>
              </a:ext>
            </a:extLst>
          </p:cNvPr>
          <p:cNvGrpSpPr/>
          <p:nvPr/>
        </p:nvGrpSpPr>
        <p:grpSpPr>
          <a:xfrm>
            <a:off x="76200" y="976426"/>
            <a:ext cx="7556062" cy="4801315"/>
            <a:chOff x="76200" y="976426"/>
            <a:chExt cx="7556062" cy="4801315"/>
          </a:xfrm>
        </p:grpSpPr>
        <p:sp>
          <p:nvSpPr>
            <p:cNvPr id="5" name="Sprechblase: rechteckig mit abgerundeten Ecken 4">
              <a:extLst>
                <a:ext uri="{FF2B5EF4-FFF2-40B4-BE49-F238E27FC236}">
                  <a16:creationId xmlns:a16="http://schemas.microsoft.com/office/drawing/2014/main" id="{D7BED57A-B459-6E34-4F24-0A6BC90A5C03}"/>
                </a:ext>
              </a:extLst>
            </p:cNvPr>
            <p:cNvSpPr/>
            <p:nvPr/>
          </p:nvSpPr>
          <p:spPr>
            <a:xfrm>
              <a:off x="76200" y="976426"/>
              <a:ext cx="7556062" cy="4801315"/>
            </a:xfrm>
            <a:prstGeom prst="wedgeRoundRectCallout">
              <a:avLst>
                <a:gd name="adj1" fmla="val 58295"/>
                <a:gd name="adj2" fmla="val 28209"/>
                <a:gd name="adj3" fmla="val 1666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CF5837E-B6EE-54BC-B933-B1678C2EB02B}"/>
                </a:ext>
              </a:extLst>
            </p:cNvPr>
            <p:cNvSpPr txBox="1"/>
            <p:nvPr/>
          </p:nvSpPr>
          <p:spPr>
            <a:xfrm>
              <a:off x="163036" y="1210691"/>
              <a:ext cx="7455195" cy="4408899"/>
            </a:xfrm>
            <a:prstGeom prst="rect">
              <a:avLst/>
            </a:prstGeom>
            <a:noFill/>
          </p:spPr>
          <p:txBody>
            <a:bodyPr wrap="square" rtlCol="0">
              <a:spAutoFit/>
            </a:bodyPr>
            <a:lstStyle/>
            <a:p>
              <a:pPr algn="just"/>
              <a:r>
                <a:rPr lang="de-DE" sz="1650" dirty="0"/>
                <a:t>Was wäre möglich, wenn es gelänge, „in Psychotherapien einen starken Fokus auf die Förderung eines gesundheitsbewussten, bewegungsaktiven und positive Sozialkontakte pflegenden </a:t>
              </a:r>
              <a:r>
                <a:rPr lang="de-DE" sz="1650" b="1" dirty="0"/>
                <a:t>Lebensstil</a:t>
              </a:r>
              <a:r>
                <a:rPr lang="de-DE" sz="1650" dirty="0"/>
                <a:t> zu setzen[?] […]. Für viele PsychotherapeutInnen wäre es geradezu ein Paradigmenwechsel, wenn sie beginnen würden, bewusst und gezielt, wenn auch (bis-lang noch) in unspezifischer Weise auf </a:t>
              </a:r>
              <a:r>
                <a:rPr lang="de-DE" sz="1650" b="1" dirty="0"/>
                <a:t>salutogene</a:t>
              </a:r>
              <a:r>
                <a:rPr lang="de-DE" sz="1650" dirty="0"/>
                <a:t> und </a:t>
              </a:r>
              <a:r>
                <a:rPr lang="de-DE" sz="1650" b="1" dirty="0"/>
                <a:t>euthyme </a:t>
              </a:r>
              <a:r>
                <a:rPr lang="de-DE" sz="1650" dirty="0"/>
                <a:t>[glückliches Lebensgefühl] Entwicklungen hinzuwirken, etwa durch Beiziehen von Landschafts-, Garten-, Bewegungs-, Sporttherapie […] oder durch Gesundheitscoaching in der Psychotherapie […], was eine wichtige Erweiterung des psychotherapeutischen Spektrums bedeutet, nämlich zugleich kurativ, </a:t>
              </a:r>
              <a:r>
                <a:rPr lang="de-DE" sz="1650" i="1" dirty="0"/>
                <a:t>pathogeneseverändernd</a:t>
              </a:r>
              <a:r>
                <a:rPr lang="de-DE" sz="1650" dirty="0"/>
                <a:t> und gesundheitszentriert </a:t>
              </a:r>
              <a:r>
                <a:rPr lang="de-DE" sz="1650" i="1" dirty="0"/>
                <a:t>salutogenesefördernd</a:t>
              </a:r>
              <a:r>
                <a:rPr lang="de-DE" sz="1650" dirty="0"/>
                <a:t> sowie – bei der Explosion der Zivilisations- und Stresserkrankungen […] unverzichtbar – </a:t>
              </a:r>
              <a:r>
                <a:rPr lang="de-DE" sz="1650" i="1" dirty="0"/>
                <a:t>präventionsorientiert</a:t>
              </a:r>
              <a:r>
                <a:rPr lang="de-DE" sz="1650" dirty="0"/>
                <a:t> in der Psychotherapie zu arbeiten. Das ist zumeist auch mit einer Förderung der Ausbildung salutogener Lebens- und Persönlichkeitsstile bzw. Identitätsprofile […] verbunden und dem Streben nach einer persönlichen Lebenskunst […] als Ästhetisierung der eigenen Existenz“ (vgl. Petzold in: Petzold, 2015: 19).</a:t>
              </a:r>
            </a:p>
          </p:txBody>
        </p:sp>
      </p:grpSp>
      <p:pic>
        <p:nvPicPr>
          <p:cNvPr id="15" name="Grafik 14" descr="Ein Bild, das Menschliches Gesicht, Person, Falte, Mann enthält.&#10;&#10;KI-generierte Inhalte können fehlerhaft sein.">
            <a:extLst>
              <a:ext uri="{FF2B5EF4-FFF2-40B4-BE49-F238E27FC236}">
                <a16:creationId xmlns:a16="http://schemas.microsoft.com/office/drawing/2014/main" id="{663369B8-5934-089E-29A1-3B711E526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3673" y="921344"/>
            <a:ext cx="1481412" cy="1481412"/>
          </a:xfrm>
          <a:prstGeom prst="rect">
            <a:avLst/>
          </a:prstGeom>
          <a:ln>
            <a:noFill/>
          </a:ln>
          <a:effectLst>
            <a:softEdge rad="112500"/>
          </a:effectLst>
        </p:spPr>
      </p:pic>
      <p:grpSp>
        <p:nvGrpSpPr>
          <p:cNvPr id="23" name="Gruppieren 22">
            <a:extLst>
              <a:ext uri="{FF2B5EF4-FFF2-40B4-BE49-F238E27FC236}">
                <a16:creationId xmlns:a16="http://schemas.microsoft.com/office/drawing/2014/main" id="{DD9A349A-B828-0614-5F16-A76FFEB94FB3}"/>
              </a:ext>
            </a:extLst>
          </p:cNvPr>
          <p:cNvGrpSpPr/>
          <p:nvPr/>
        </p:nvGrpSpPr>
        <p:grpSpPr>
          <a:xfrm>
            <a:off x="54789" y="976426"/>
            <a:ext cx="7556062" cy="4801315"/>
            <a:chOff x="54789" y="976426"/>
            <a:chExt cx="7556062" cy="4801315"/>
          </a:xfrm>
        </p:grpSpPr>
        <p:sp>
          <p:nvSpPr>
            <p:cNvPr id="17" name="Sprechblase: rechteckig mit abgerundeten Ecken 16">
              <a:extLst>
                <a:ext uri="{FF2B5EF4-FFF2-40B4-BE49-F238E27FC236}">
                  <a16:creationId xmlns:a16="http://schemas.microsoft.com/office/drawing/2014/main" id="{0FE7E3F0-6453-1D99-3B5F-2E7D8F72F8A1}"/>
                </a:ext>
              </a:extLst>
            </p:cNvPr>
            <p:cNvSpPr/>
            <p:nvPr/>
          </p:nvSpPr>
          <p:spPr>
            <a:xfrm>
              <a:off x="54789" y="976426"/>
              <a:ext cx="7556062" cy="4801315"/>
            </a:xfrm>
            <a:prstGeom prst="wedgeRoundRectCallout">
              <a:avLst>
                <a:gd name="adj1" fmla="val 60547"/>
                <a:gd name="adj2" fmla="val -27375"/>
                <a:gd name="adj3" fmla="val 1666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5FF2D6B-A1BD-C558-023E-7383172150A9}"/>
                </a:ext>
              </a:extLst>
            </p:cNvPr>
            <p:cNvSpPr txBox="1"/>
            <p:nvPr/>
          </p:nvSpPr>
          <p:spPr>
            <a:xfrm>
              <a:off x="126634" y="1321147"/>
              <a:ext cx="7455195" cy="3693319"/>
            </a:xfrm>
            <a:prstGeom prst="rect">
              <a:avLst/>
            </a:prstGeom>
            <a:noFill/>
          </p:spPr>
          <p:txBody>
            <a:bodyPr wrap="square" rtlCol="0">
              <a:spAutoFit/>
            </a:bodyPr>
            <a:lstStyle/>
            <a:p>
              <a:pPr algn="just"/>
              <a:r>
                <a:rPr lang="de-DE" dirty="0"/>
                <a:t>„Naturverbundenheit belebt den Geist, lenkt von der Beschäftigung mit dem Ego ab, verankert uns in der Natur und macht uns auf diese Art und Weise bewusst, dass wir alle Kinder von Gaia [Gaia: in der griechischen Mythologie die Erde in Göttergestalt] sind […]. Unsere Entfremdung von der Natur hat zur Folge, dass wir die Natur in anmaßender Weise immer weiter plündern und zerstören […]. Nur, wenn wir uns mit der Natur versöhnen und verbinden, werden wir die Welt und uns selbst heilen“</a:t>
              </a:r>
            </a:p>
            <a:p>
              <a:pPr algn="just"/>
              <a:r>
                <a:rPr lang="de-DE" dirty="0"/>
                <a:t>&amp;</a:t>
              </a:r>
            </a:p>
            <a:p>
              <a:pPr algn="just"/>
              <a:r>
                <a:rPr lang="de-DE" dirty="0"/>
                <a:t>Es gibt komplementäre oder alternative Methoden und für manche „Menschen sind aktive Methoden wie Tai Chi, Yoga und Meditation besser geeignet, Ängste abzubauen und in den Zustand der Entspannung zu gelangen“ (vgl. insg. in: Watkins et al., 2009: 87ff.), </a:t>
              </a:r>
              <a:endParaRPr lang="de-DE" sz="1650" dirty="0"/>
            </a:p>
          </p:txBody>
        </p:sp>
      </p:grpSp>
      <p:grpSp>
        <p:nvGrpSpPr>
          <p:cNvPr id="33" name="Gruppieren 32">
            <a:extLst>
              <a:ext uri="{FF2B5EF4-FFF2-40B4-BE49-F238E27FC236}">
                <a16:creationId xmlns:a16="http://schemas.microsoft.com/office/drawing/2014/main" id="{69C469AE-294C-26A5-7399-FDF9D8F657F9}"/>
              </a:ext>
            </a:extLst>
          </p:cNvPr>
          <p:cNvGrpSpPr/>
          <p:nvPr/>
        </p:nvGrpSpPr>
        <p:grpSpPr>
          <a:xfrm>
            <a:off x="49473" y="981872"/>
            <a:ext cx="7592604" cy="4801315"/>
            <a:chOff x="49473" y="981872"/>
            <a:chExt cx="7592604" cy="4801315"/>
          </a:xfrm>
        </p:grpSpPr>
        <p:sp>
          <p:nvSpPr>
            <p:cNvPr id="29" name="Sprechblase: rechteckig mit abgerundeten Ecken 28">
              <a:extLst>
                <a:ext uri="{FF2B5EF4-FFF2-40B4-BE49-F238E27FC236}">
                  <a16:creationId xmlns:a16="http://schemas.microsoft.com/office/drawing/2014/main" id="{B0AA27DC-8D09-9F3D-8C0A-9ECCBF9B1736}"/>
                </a:ext>
              </a:extLst>
            </p:cNvPr>
            <p:cNvSpPr/>
            <p:nvPr/>
          </p:nvSpPr>
          <p:spPr>
            <a:xfrm>
              <a:off x="49473" y="981872"/>
              <a:ext cx="7556062" cy="4801315"/>
            </a:xfrm>
            <a:prstGeom prst="wedgeRoundRectCallout">
              <a:avLst>
                <a:gd name="adj1" fmla="val 63502"/>
                <a:gd name="adj2" fmla="val -358"/>
                <a:gd name="adj3" fmla="val 1666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feld 29">
              <a:extLst>
                <a:ext uri="{FF2B5EF4-FFF2-40B4-BE49-F238E27FC236}">
                  <a16:creationId xmlns:a16="http://schemas.microsoft.com/office/drawing/2014/main" id="{B49203AF-FA73-2531-6965-30F87F4AA90A}"/>
                </a:ext>
              </a:extLst>
            </p:cNvPr>
            <p:cNvSpPr txBox="1"/>
            <p:nvPr/>
          </p:nvSpPr>
          <p:spPr>
            <a:xfrm>
              <a:off x="70884" y="1462372"/>
              <a:ext cx="7571193" cy="3393237"/>
            </a:xfrm>
            <a:prstGeom prst="rect">
              <a:avLst/>
            </a:prstGeom>
            <a:noFill/>
          </p:spPr>
          <p:txBody>
            <a:bodyPr wrap="square" rtlCol="0">
              <a:spAutoFit/>
            </a:bodyPr>
            <a:lstStyle/>
            <a:p>
              <a:pPr algn="just"/>
              <a:r>
                <a:rPr lang="de-DE" dirty="0"/>
                <a:t>Es gibt eine ontologische (Un-)Sicherheit des Menschen sensu Ronald D. Laing (vgl. in: Watkins et al., 2009: 47): »Ein Mensch kann das Gefühl seiner Präsenz in der Welt haben als eine reale, lebendige, ganze und, in einem temporalen Sinn, kontinuierliche Person. Als solche kann er in der Welt leben und andere treffen: Eine Welt und andere, die als gleichermaßen real, lebendig, ganz und kontinuierlich erfahren werden. Solch eine fundamental ontologisch sichere Person wird allen Zufällen des Lebens, sozialen, ethischen, geistigen, biologischen, begegnen mit einem zentralen, unveränderlichen Gefühl von der eigenen Realität und Identität und der anderer« – und dies kann fort(-)geführt werden mit Fragen zu Naturerfahrungen, (Um-)Welt, ökologischer Relationalität (vgl. </a:t>
              </a:r>
              <a:r>
                <a:rPr lang="de-DE" dirty="0" err="1"/>
                <a:t>Kibel</a:t>
              </a:r>
              <a:r>
                <a:rPr lang="de-DE" dirty="0"/>
                <a:t> et al., 2025: 217ff., 336ff.) </a:t>
              </a:r>
              <a:endParaRPr lang="de-DE" sz="1650" dirty="0"/>
            </a:p>
          </p:txBody>
        </p:sp>
      </p:grpSp>
      <p:grpSp>
        <p:nvGrpSpPr>
          <p:cNvPr id="42" name="Gruppieren 41">
            <a:extLst>
              <a:ext uri="{FF2B5EF4-FFF2-40B4-BE49-F238E27FC236}">
                <a16:creationId xmlns:a16="http://schemas.microsoft.com/office/drawing/2014/main" id="{0513DF72-C56B-EC7E-9B87-1604848535F3}"/>
              </a:ext>
            </a:extLst>
          </p:cNvPr>
          <p:cNvGrpSpPr/>
          <p:nvPr/>
        </p:nvGrpSpPr>
        <p:grpSpPr>
          <a:xfrm>
            <a:off x="56561" y="992062"/>
            <a:ext cx="7556062" cy="4801315"/>
            <a:chOff x="67485" y="976426"/>
            <a:chExt cx="7556062" cy="4801315"/>
          </a:xfrm>
        </p:grpSpPr>
        <p:sp>
          <p:nvSpPr>
            <p:cNvPr id="35" name="Sprechblase: rechteckig mit abgerundeten Ecken 34">
              <a:extLst>
                <a:ext uri="{FF2B5EF4-FFF2-40B4-BE49-F238E27FC236}">
                  <a16:creationId xmlns:a16="http://schemas.microsoft.com/office/drawing/2014/main" id="{E4808275-C271-A827-0CE0-6E647D3E637E}"/>
                </a:ext>
              </a:extLst>
            </p:cNvPr>
            <p:cNvSpPr/>
            <p:nvPr/>
          </p:nvSpPr>
          <p:spPr>
            <a:xfrm>
              <a:off x="67485" y="976426"/>
              <a:ext cx="7556062" cy="4801315"/>
            </a:xfrm>
            <a:prstGeom prst="wedgeRoundRectCallout">
              <a:avLst>
                <a:gd name="adj1" fmla="val 58295"/>
                <a:gd name="adj2" fmla="val 28209"/>
                <a:gd name="adj3" fmla="val 1666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319AEC29-2122-EAC9-BEB0-2BA03ACEFA19}"/>
                </a:ext>
              </a:extLst>
            </p:cNvPr>
            <p:cNvSpPr txBox="1"/>
            <p:nvPr/>
          </p:nvSpPr>
          <p:spPr>
            <a:xfrm>
              <a:off x="111789" y="1306388"/>
              <a:ext cx="7455195" cy="2585323"/>
            </a:xfrm>
            <a:prstGeom prst="rect">
              <a:avLst/>
            </a:prstGeom>
            <a:noFill/>
          </p:spPr>
          <p:txBody>
            <a:bodyPr wrap="square" rtlCol="0">
              <a:spAutoFit/>
            </a:bodyPr>
            <a:lstStyle/>
            <a:p>
              <a:pPr algn="just"/>
              <a:r>
                <a:rPr lang="de-DE" dirty="0"/>
                <a:t>Es gibt die den &gt;Mensch als in Leib/Natur und Lebenswelt/Natur zentriertes, </a:t>
              </a:r>
              <a:r>
                <a:rPr lang="de-DE" dirty="0" err="1"/>
                <a:t>unablösbar</a:t>
              </a:r>
              <a:r>
                <a:rPr lang="de-DE" dirty="0"/>
                <a:t> verwurzeltes Wesen&lt; mit Versuchen der &gt;Balance von Gesundheit und Krankheit&lt; sowie die &gt;Entwicklung komplexer Achtsamkeit, euthyme Praxis und Lebensstilarbeit&lt;, wozu bspw. &gt;</a:t>
              </a:r>
              <a:r>
                <a:rPr lang="de-DE" i="1" dirty="0"/>
                <a:t>Mindfulness</a:t>
              </a:r>
              <a:r>
                <a:rPr lang="de-DE" dirty="0"/>
                <a:t> und Budo-Praxis&lt;, &gt;Gindler-Ehrenfried-Selver-Arbeit, </a:t>
              </a:r>
              <a:r>
                <a:rPr lang="de-DE" i="1" dirty="0" err="1"/>
                <a:t>Sensory</a:t>
              </a:r>
              <a:r>
                <a:rPr lang="de-DE" i="1" dirty="0"/>
                <a:t> </a:t>
              </a:r>
              <a:r>
                <a:rPr lang="de-DE" i="1" dirty="0" err="1"/>
                <a:t>Awaress</a:t>
              </a:r>
              <a:r>
                <a:rPr lang="de-DE" dirty="0"/>
                <a:t>, eigenleibliches Spüren&lt; und &gt;Komplexe Achtsamkeit und Kontext-Bewusstsein – „die Welt spüren“&lt; sowie &gt;Meditatives Sein&lt; gehören (vgl. Linck, 2015: 223ff.; Petzold et al., 2019: 221ff., 231ff., 332ff.).</a:t>
              </a:r>
            </a:p>
          </p:txBody>
        </p:sp>
        <p:pic>
          <p:nvPicPr>
            <p:cNvPr id="41" name="Grafik 40">
              <a:extLst>
                <a:ext uri="{FF2B5EF4-FFF2-40B4-BE49-F238E27FC236}">
                  <a16:creationId xmlns:a16="http://schemas.microsoft.com/office/drawing/2014/main" id="{6EC87195-EE77-EF01-E49B-4BD8E3AE6553}"/>
                </a:ext>
              </a:extLst>
            </p:cNvPr>
            <p:cNvPicPr>
              <a:picLocks noChangeAspect="1"/>
            </p:cNvPicPr>
            <p:nvPr/>
          </p:nvPicPr>
          <p:blipFill>
            <a:blip r:embed="rId6"/>
            <a:stretch>
              <a:fillRect/>
            </a:stretch>
          </p:blipFill>
          <p:spPr>
            <a:xfrm>
              <a:off x="5066210" y="3605815"/>
              <a:ext cx="1434602" cy="2127338"/>
            </a:xfrm>
            <a:prstGeom prst="rect">
              <a:avLst/>
            </a:prstGeom>
            <a:ln>
              <a:noFill/>
            </a:ln>
            <a:effectLst>
              <a:softEdge rad="112500"/>
            </a:effectLst>
          </p:spPr>
        </p:pic>
      </p:grpSp>
      <p:grpSp>
        <p:nvGrpSpPr>
          <p:cNvPr id="47" name="Gruppieren 46">
            <a:extLst>
              <a:ext uri="{FF2B5EF4-FFF2-40B4-BE49-F238E27FC236}">
                <a16:creationId xmlns:a16="http://schemas.microsoft.com/office/drawing/2014/main" id="{C8BBE84F-8A89-1D6F-1583-3FE89ED3F130}"/>
              </a:ext>
            </a:extLst>
          </p:cNvPr>
          <p:cNvGrpSpPr/>
          <p:nvPr/>
        </p:nvGrpSpPr>
        <p:grpSpPr>
          <a:xfrm>
            <a:off x="1913107" y="3557432"/>
            <a:ext cx="2844074" cy="2225037"/>
            <a:chOff x="1913107" y="3557432"/>
            <a:chExt cx="2844074" cy="2225037"/>
          </a:xfrm>
        </p:grpSpPr>
        <p:pic>
          <p:nvPicPr>
            <p:cNvPr id="44" name="Grafik 43" descr="Ein Bild, das Text, Screenshot, Kreis enthält.&#10;&#10;KI-generierte Inhalte können fehlerhaft sein.">
              <a:extLst>
                <a:ext uri="{FF2B5EF4-FFF2-40B4-BE49-F238E27FC236}">
                  <a16:creationId xmlns:a16="http://schemas.microsoft.com/office/drawing/2014/main" id="{633A9615-ADC2-5CF9-F9A5-45BAC1B560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0971" y="3557432"/>
              <a:ext cx="1396210" cy="2225037"/>
            </a:xfrm>
            <a:prstGeom prst="rect">
              <a:avLst/>
            </a:prstGeom>
            <a:ln>
              <a:noFill/>
            </a:ln>
            <a:effectLst>
              <a:softEdge rad="112500"/>
            </a:effectLst>
          </p:spPr>
        </p:pic>
        <p:pic>
          <p:nvPicPr>
            <p:cNvPr id="46" name="Grafik 45" descr="Ein Bild, das Menschliches Gesicht, Person, Porträt, Lächeln enthält.&#10;&#10;KI-generierte Inhalte können fehlerhaft sein.">
              <a:extLst>
                <a:ext uri="{FF2B5EF4-FFF2-40B4-BE49-F238E27FC236}">
                  <a16:creationId xmlns:a16="http://schemas.microsoft.com/office/drawing/2014/main" id="{3258110C-91AD-66C6-D44E-1E1524ACEA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3107" y="3794237"/>
              <a:ext cx="1486003" cy="1981337"/>
            </a:xfrm>
            <a:prstGeom prst="rect">
              <a:avLst/>
            </a:prstGeom>
            <a:ln>
              <a:noFill/>
            </a:ln>
            <a:effectLst>
              <a:softEdge rad="112500"/>
            </a:effectLst>
          </p:spPr>
        </p:pic>
      </p:grpSp>
      <p:grpSp>
        <p:nvGrpSpPr>
          <p:cNvPr id="8" name="Gruppieren 7">
            <a:extLst>
              <a:ext uri="{FF2B5EF4-FFF2-40B4-BE49-F238E27FC236}">
                <a16:creationId xmlns:a16="http://schemas.microsoft.com/office/drawing/2014/main" id="{6F9320EB-B139-7F6B-F9CC-AA1C377361FD}"/>
              </a:ext>
            </a:extLst>
          </p:cNvPr>
          <p:cNvGrpSpPr/>
          <p:nvPr/>
        </p:nvGrpSpPr>
        <p:grpSpPr>
          <a:xfrm>
            <a:off x="190429" y="820667"/>
            <a:ext cx="6851544" cy="5138659"/>
            <a:chOff x="-825930" y="954686"/>
            <a:chExt cx="6851544" cy="5138659"/>
          </a:xfrm>
        </p:grpSpPr>
        <p:pic>
          <p:nvPicPr>
            <p:cNvPr id="6" name="Grafik 5" descr="Ein Bild, das Person, draußen, Baum, Wasser enthält.&#10;&#10;KI-generierte Inhalte können fehlerhaft sein.">
              <a:extLst>
                <a:ext uri="{FF2B5EF4-FFF2-40B4-BE49-F238E27FC236}">
                  <a16:creationId xmlns:a16="http://schemas.microsoft.com/office/drawing/2014/main" id="{1B82210F-F668-88EF-33F7-06F6A05AC4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930" y="954686"/>
              <a:ext cx="6851544" cy="5138659"/>
            </a:xfrm>
            <a:prstGeom prst="rect">
              <a:avLst/>
            </a:prstGeom>
            <a:ln>
              <a:noFill/>
            </a:ln>
            <a:effectLst>
              <a:softEdge rad="112500"/>
            </a:effectLst>
          </p:spPr>
        </p:pic>
        <p:pic>
          <p:nvPicPr>
            <p:cNvPr id="49" name="Grafik 48">
              <a:extLst>
                <a:ext uri="{FF2B5EF4-FFF2-40B4-BE49-F238E27FC236}">
                  <a16:creationId xmlns:a16="http://schemas.microsoft.com/office/drawing/2014/main" id="{984DCBD4-46AB-C097-C334-FF01BAF8877D}"/>
                </a:ext>
              </a:extLst>
            </p:cNvPr>
            <p:cNvPicPr>
              <a:picLocks noChangeAspect="1"/>
            </p:cNvPicPr>
            <p:nvPr/>
          </p:nvPicPr>
          <p:blipFill>
            <a:blip r:embed="rId10"/>
            <a:stretch>
              <a:fillRect/>
            </a:stretch>
          </p:blipFill>
          <p:spPr>
            <a:xfrm>
              <a:off x="2517962" y="1008188"/>
              <a:ext cx="3453957" cy="1553558"/>
            </a:xfrm>
            <a:prstGeom prst="rect">
              <a:avLst/>
            </a:prstGeom>
            <a:ln>
              <a:noFill/>
            </a:ln>
            <a:effectLst>
              <a:softEdge rad="112500"/>
            </a:effectLst>
          </p:spPr>
        </p:pic>
      </p:grpSp>
    </p:spTree>
    <p:extLst>
      <p:ext uri="{BB962C8B-B14F-4D97-AF65-F5344CB8AC3E}">
        <p14:creationId xmlns:p14="http://schemas.microsoft.com/office/powerpoint/2010/main" val="783079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DC4ADD4-6784-8EEA-0AD1-14EB4B181D37}"/>
              </a:ext>
            </a:extLst>
          </p:cNvPr>
          <p:cNvSpPr>
            <a:spLocks noGrp="1"/>
          </p:cNvSpPr>
          <p:nvPr>
            <p:ph type="body" sz="quarter" idx="11"/>
          </p:nvPr>
        </p:nvSpPr>
        <p:spPr/>
        <p:txBody>
          <a:bodyPr/>
          <a:lstStyle/>
          <a:p>
            <a:r>
              <a:rPr lang="de-DE" dirty="0">
                <a:solidFill>
                  <a:schemeClr val="bg1"/>
                </a:solidFill>
              </a:rPr>
              <a:t>I) Kampfkunst(</a:t>
            </a:r>
            <a:r>
              <a:rPr lang="de-DE" dirty="0" err="1">
                <a:solidFill>
                  <a:schemeClr val="bg1"/>
                </a:solidFill>
              </a:rPr>
              <a:t>therapie</a:t>
            </a:r>
            <a:r>
              <a:rPr lang="de-DE" dirty="0">
                <a:solidFill>
                  <a:schemeClr val="bg1"/>
                </a:solidFill>
              </a:rPr>
              <a:t>) &amp; (m)eine Genesung 2</a:t>
            </a:r>
            <a:endParaRPr lang="de-DE" baseline="30000" dirty="0">
              <a:solidFill>
                <a:schemeClr val="bg1"/>
              </a:solidFill>
            </a:endParaRPr>
          </a:p>
        </p:txBody>
      </p:sp>
      <p:sp>
        <p:nvSpPr>
          <p:cNvPr id="9" name="Textplatzhalter 8">
            <a:extLst>
              <a:ext uri="{FF2B5EF4-FFF2-40B4-BE49-F238E27FC236}">
                <a16:creationId xmlns:a16="http://schemas.microsoft.com/office/drawing/2014/main" id="{0762F7F7-CFEF-F3A6-8493-64319A47E423}"/>
              </a:ext>
            </a:extLst>
          </p:cNvPr>
          <p:cNvSpPr>
            <a:spLocks noGrp="1"/>
          </p:cNvSpPr>
          <p:nvPr>
            <p:ph type="body" sz="quarter" idx="12"/>
          </p:nvPr>
        </p:nvSpPr>
        <p:spPr/>
        <p:txBody>
          <a:bodyPr/>
          <a:lstStyle/>
          <a:p>
            <a:r>
              <a:rPr lang="de-DE" dirty="0">
                <a:solidFill>
                  <a:schemeClr val="bg1"/>
                </a:solidFill>
              </a:rPr>
              <a:t>Integrativer Therapie (Leib, Gesundheit/Krankheit etc.)</a:t>
            </a:r>
            <a:r>
              <a:rPr lang="de-DE" i="1" baseline="30000" dirty="0">
                <a:solidFill>
                  <a:schemeClr val="bg1"/>
                </a:solidFill>
              </a:rPr>
              <a:t>1</a:t>
            </a:r>
          </a:p>
        </p:txBody>
      </p:sp>
      <p:sp>
        <p:nvSpPr>
          <p:cNvPr id="10" name="Textfeld 9">
            <a:extLst>
              <a:ext uri="{FF2B5EF4-FFF2-40B4-BE49-F238E27FC236}">
                <a16:creationId xmlns:a16="http://schemas.microsoft.com/office/drawing/2014/main" id="{29AAC0DD-79D2-C410-A65B-C9AEA203BDC8}"/>
              </a:ext>
            </a:extLst>
          </p:cNvPr>
          <p:cNvSpPr txBox="1"/>
          <p:nvPr/>
        </p:nvSpPr>
        <p:spPr>
          <a:xfrm>
            <a:off x="0" y="5811014"/>
            <a:ext cx="9144000" cy="184666"/>
          </a:xfrm>
          <a:prstGeom prst="rect">
            <a:avLst/>
          </a:prstGeom>
          <a:noFill/>
          <a:ln>
            <a:noFill/>
          </a:ln>
        </p:spPr>
        <p:txBody>
          <a:bodyPr wrap="square" rtlCol="0">
            <a:spAutoFit/>
          </a:bodyPr>
          <a:lstStyle/>
          <a:p>
            <a:r>
              <a:rPr lang="de-DE" sz="600" baseline="30000" dirty="0"/>
              <a:t>1</a:t>
            </a:r>
            <a:r>
              <a:rPr lang="de-DE" sz="600" dirty="0"/>
              <a:t> </a:t>
            </a:r>
            <a:r>
              <a:rPr lang="de-DE" sz="600" dirty="0" err="1"/>
              <a:t>Grez</a:t>
            </a:r>
            <a:r>
              <a:rPr lang="de-DE" sz="600" dirty="0"/>
              <a:t> 2024; Hausmann &amp; Neddermeyer 2011; Höhmann-Kost 2018; IBT 1/2009; IT 1-2 &amp; 3 &amp; 4/2004; Leitner &amp; Höfner 2020; Müller &amp; Orth 2025; Petzold et al. 2006; 2007; 2014; 2019</a:t>
            </a:r>
          </a:p>
        </p:txBody>
      </p:sp>
      <p:pic>
        <p:nvPicPr>
          <p:cNvPr id="4" name="Grafik 3">
            <a:extLst>
              <a:ext uri="{FF2B5EF4-FFF2-40B4-BE49-F238E27FC236}">
                <a16:creationId xmlns:a16="http://schemas.microsoft.com/office/drawing/2014/main" id="{B6E04F70-5503-F6D5-A604-A8F4B557BF69}"/>
              </a:ext>
            </a:extLst>
          </p:cNvPr>
          <p:cNvPicPr>
            <a:picLocks noChangeAspect="1"/>
          </p:cNvPicPr>
          <p:nvPr/>
        </p:nvPicPr>
        <p:blipFill>
          <a:blip r:embed="rId3"/>
          <a:stretch>
            <a:fillRect/>
          </a:stretch>
        </p:blipFill>
        <p:spPr>
          <a:xfrm>
            <a:off x="1" y="911132"/>
            <a:ext cx="3920917" cy="2966337"/>
          </a:xfrm>
          <a:prstGeom prst="rect">
            <a:avLst/>
          </a:prstGeom>
          <a:ln>
            <a:noFill/>
          </a:ln>
          <a:effectLst>
            <a:softEdge rad="112500"/>
          </a:effectLst>
        </p:spPr>
      </p:pic>
      <p:pic>
        <p:nvPicPr>
          <p:cNvPr id="6" name="Grafik 5">
            <a:extLst>
              <a:ext uri="{FF2B5EF4-FFF2-40B4-BE49-F238E27FC236}">
                <a16:creationId xmlns:a16="http://schemas.microsoft.com/office/drawing/2014/main" id="{0CA672FB-203D-3130-0CAC-18581FB273B7}"/>
              </a:ext>
            </a:extLst>
          </p:cNvPr>
          <p:cNvPicPr>
            <a:picLocks noChangeAspect="1"/>
          </p:cNvPicPr>
          <p:nvPr/>
        </p:nvPicPr>
        <p:blipFill>
          <a:blip r:embed="rId4"/>
          <a:stretch>
            <a:fillRect/>
          </a:stretch>
        </p:blipFill>
        <p:spPr>
          <a:xfrm>
            <a:off x="4546748" y="905668"/>
            <a:ext cx="4597253" cy="2966337"/>
          </a:xfrm>
          <a:prstGeom prst="rect">
            <a:avLst/>
          </a:prstGeom>
          <a:ln>
            <a:noFill/>
          </a:ln>
          <a:effectLst>
            <a:softEdge rad="112500"/>
          </a:effectLst>
        </p:spPr>
      </p:pic>
      <p:grpSp>
        <p:nvGrpSpPr>
          <p:cNvPr id="13" name="Gruppieren 12">
            <a:extLst>
              <a:ext uri="{FF2B5EF4-FFF2-40B4-BE49-F238E27FC236}">
                <a16:creationId xmlns:a16="http://schemas.microsoft.com/office/drawing/2014/main" id="{79154F67-63B7-6F2A-C99F-0493585DD2BC}"/>
              </a:ext>
            </a:extLst>
          </p:cNvPr>
          <p:cNvGrpSpPr/>
          <p:nvPr/>
        </p:nvGrpSpPr>
        <p:grpSpPr>
          <a:xfrm>
            <a:off x="1028811" y="3595021"/>
            <a:ext cx="7886589" cy="2113398"/>
            <a:chOff x="1028811" y="3595021"/>
            <a:chExt cx="7886589" cy="2113398"/>
          </a:xfrm>
        </p:grpSpPr>
        <p:pic>
          <p:nvPicPr>
            <p:cNvPr id="8" name="Grafik 7">
              <a:extLst>
                <a:ext uri="{FF2B5EF4-FFF2-40B4-BE49-F238E27FC236}">
                  <a16:creationId xmlns:a16="http://schemas.microsoft.com/office/drawing/2014/main" id="{A67921D4-2C15-15A0-91E0-4AE5511DA958}"/>
                </a:ext>
              </a:extLst>
            </p:cNvPr>
            <p:cNvPicPr>
              <a:picLocks noChangeAspect="1"/>
            </p:cNvPicPr>
            <p:nvPr/>
          </p:nvPicPr>
          <p:blipFill>
            <a:blip r:embed="rId5"/>
            <a:stretch>
              <a:fillRect/>
            </a:stretch>
          </p:blipFill>
          <p:spPr>
            <a:xfrm>
              <a:off x="5655140" y="3595021"/>
              <a:ext cx="3260260" cy="2113398"/>
            </a:xfrm>
            <a:prstGeom prst="rect">
              <a:avLst/>
            </a:prstGeom>
            <a:ln>
              <a:noFill/>
            </a:ln>
            <a:effectLst>
              <a:softEdge rad="112500"/>
            </a:effectLst>
          </p:spPr>
        </p:pic>
        <p:pic>
          <p:nvPicPr>
            <p:cNvPr id="12" name="Grafik 11">
              <a:extLst>
                <a:ext uri="{FF2B5EF4-FFF2-40B4-BE49-F238E27FC236}">
                  <a16:creationId xmlns:a16="http://schemas.microsoft.com/office/drawing/2014/main" id="{510197C8-31CB-5FB7-615B-6F0FED348B42}"/>
                </a:ext>
              </a:extLst>
            </p:cNvPr>
            <p:cNvPicPr>
              <a:picLocks noChangeAspect="1"/>
            </p:cNvPicPr>
            <p:nvPr/>
          </p:nvPicPr>
          <p:blipFill>
            <a:blip r:embed="rId6"/>
            <a:stretch>
              <a:fillRect/>
            </a:stretch>
          </p:blipFill>
          <p:spPr>
            <a:xfrm>
              <a:off x="1028811" y="4106069"/>
              <a:ext cx="4000500" cy="1152525"/>
            </a:xfrm>
            <a:prstGeom prst="rect">
              <a:avLst/>
            </a:prstGeom>
          </p:spPr>
        </p:pic>
      </p:grpSp>
      <p:pic>
        <p:nvPicPr>
          <p:cNvPr id="14" name="Grafik 13">
            <a:extLst>
              <a:ext uri="{FF2B5EF4-FFF2-40B4-BE49-F238E27FC236}">
                <a16:creationId xmlns:a16="http://schemas.microsoft.com/office/drawing/2014/main" id="{09BE7DC7-B744-E768-C2F7-E60FCC6820AC}"/>
              </a:ext>
            </a:extLst>
          </p:cNvPr>
          <p:cNvPicPr>
            <a:picLocks noChangeAspect="1"/>
          </p:cNvPicPr>
          <p:nvPr/>
        </p:nvPicPr>
        <p:blipFill>
          <a:blip r:embed="rId7"/>
          <a:stretch>
            <a:fillRect/>
          </a:stretch>
        </p:blipFill>
        <p:spPr>
          <a:xfrm>
            <a:off x="-1" y="905669"/>
            <a:ext cx="5029311" cy="4341090"/>
          </a:xfrm>
          <a:prstGeom prst="rect">
            <a:avLst/>
          </a:prstGeom>
        </p:spPr>
      </p:pic>
      <p:pic>
        <p:nvPicPr>
          <p:cNvPr id="22" name="Grafik 21">
            <a:extLst>
              <a:ext uri="{FF2B5EF4-FFF2-40B4-BE49-F238E27FC236}">
                <a16:creationId xmlns:a16="http://schemas.microsoft.com/office/drawing/2014/main" id="{649F0A02-3CD4-36DB-1512-CF2FCA07C120}"/>
              </a:ext>
            </a:extLst>
          </p:cNvPr>
          <p:cNvPicPr>
            <a:picLocks noChangeAspect="1"/>
          </p:cNvPicPr>
          <p:nvPr/>
        </p:nvPicPr>
        <p:blipFill>
          <a:blip r:embed="rId8"/>
          <a:stretch>
            <a:fillRect/>
          </a:stretch>
        </p:blipFill>
        <p:spPr>
          <a:xfrm>
            <a:off x="5256259" y="981868"/>
            <a:ext cx="3796701" cy="4800601"/>
          </a:xfrm>
          <a:prstGeom prst="rect">
            <a:avLst/>
          </a:prstGeom>
        </p:spPr>
      </p:pic>
      <p:pic>
        <p:nvPicPr>
          <p:cNvPr id="20" name="Grafik 19">
            <a:extLst>
              <a:ext uri="{FF2B5EF4-FFF2-40B4-BE49-F238E27FC236}">
                <a16:creationId xmlns:a16="http://schemas.microsoft.com/office/drawing/2014/main" id="{0A4D7164-854B-75B7-9C34-BDBF4661BC70}"/>
              </a:ext>
            </a:extLst>
          </p:cNvPr>
          <p:cNvPicPr>
            <a:picLocks noChangeAspect="1"/>
          </p:cNvPicPr>
          <p:nvPr/>
        </p:nvPicPr>
        <p:blipFill>
          <a:blip r:embed="rId9"/>
          <a:stretch>
            <a:fillRect/>
          </a:stretch>
        </p:blipFill>
        <p:spPr>
          <a:xfrm>
            <a:off x="76200" y="2189607"/>
            <a:ext cx="3911564" cy="2983262"/>
          </a:xfrm>
          <a:prstGeom prst="rect">
            <a:avLst/>
          </a:prstGeom>
        </p:spPr>
      </p:pic>
      <p:grpSp>
        <p:nvGrpSpPr>
          <p:cNvPr id="11" name="Gruppieren 10">
            <a:extLst>
              <a:ext uri="{FF2B5EF4-FFF2-40B4-BE49-F238E27FC236}">
                <a16:creationId xmlns:a16="http://schemas.microsoft.com/office/drawing/2014/main" id="{82D2E395-061E-B5C7-EEE6-93F3D7AE51AA}"/>
              </a:ext>
            </a:extLst>
          </p:cNvPr>
          <p:cNvGrpSpPr/>
          <p:nvPr/>
        </p:nvGrpSpPr>
        <p:grpSpPr>
          <a:xfrm>
            <a:off x="3886200" y="905669"/>
            <a:ext cx="5229470" cy="4257815"/>
            <a:chOff x="3852865" y="905669"/>
            <a:chExt cx="5229470" cy="4257815"/>
          </a:xfrm>
        </p:grpSpPr>
        <p:pic>
          <p:nvPicPr>
            <p:cNvPr id="24" name="Grafik 23">
              <a:extLst>
                <a:ext uri="{FF2B5EF4-FFF2-40B4-BE49-F238E27FC236}">
                  <a16:creationId xmlns:a16="http://schemas.microsoft.com/office/drawing/2014/main" id="{FB84D34B-13F9-7DFE-7D58-FE2580B62374}"/>
                </a:ext>
              </a:extLst>
            </p:cNvPr>
            <p:cNvPicPr>
              <a:picLocks noChangeAspect="1"/>
            </p:cNvPicPr>
            <p:nvPr/>
          </p:nvPicPr>
          <p:blipFill>
            <a:blip r:embed="rId10"/>
            <a:stretch>
              <a:fillRect/>
            </a:stretch>
          </p:blipFill>
          <p:spPr>
            <a:xfrm>
              <a:off x="3852865" y="905669"/>
              <a:ext cx="5229470" cy="4257815"/>
            </a:xfrm>
            <a:prstGeom prst="rect">
              <a:avLst/>
            </a:prstGeom>
          </p:spPr>
        </p:pic>
        <p:sp>
          <p:nvSpPr>
            <p:cNvPr id="2" name="Textfeld 1">
              <a:extLst>
                <a:ext uri="{FF2B5EF4-FFF2-40B4-BE49-F238E27FC236}">
                  <a16:creationId xmlns:a16="http://schemas.microsoft.com/office/drawing/2014/main" id="{7A684094-D24B-6B53-4758-D335D3C476AD}"/>
                </a:ext>
              </a:extLst>
            </p:cNvPr>
            <p:cNvSpPr txBox="1"/>
            <p:nvPr/>
          </p:nvSpPr>
          <p:spPr>
            <a:xfrm>
              <a:off x="5738821" y="1918449"/>
              <a:ext cx="1302670" cy="646331"/>
            </a:xfrm>
            <a:prstGeom prst="rect">
              <a:avLst/>
            </a:prstGeom>
            <a:noFill/>
            <a:ln>
              <a:solidFill>
                <a:schemeClr val="tx1"/>
              </a:solidFill>
            </a:ln>
          </p:spPr>
          <p:txBody>
            <a:bodyPr wrap="square" rtlCol="0">
              <a:spAutoFit/>
            </a:bodyPr>
            <a:lstStyle/>
            <a:p>
              <a:pPr algn="ctr"/>
              <a:r>
                <a:rPr lang="de-DE" sz="900" dirty="0"/>
                <a:t>15.</a:t>
              </a:r>
              <a:br>
                <a:rPr lang="de-DE" sz="900" dirty="0"/>
              </a:br>
              <a:r>
                <a:rPr lang="de-DE" sz="900" dirty="0"/>
                <a:t>Ökologischer Naturbezug / Naturverbundenheit</a:t>
              </a:r>
            </a:p>
          </p:txBody>
        </p:sp>
        <p:sp>
          <p:nvSpPr>
            <p:cNvPr id="5" name="Textfeld 4">
              <a:extLst>
                <a:ext uri="{FF2B5EF4-FFF2-40B4-BE49-F238E27FC236}">
                  <a16:creationId xmlns:a16="http://schemas.microsoft.com/office/drawing/2014/main" id="{54B2B4D4-8636-ECB8-E787-3744A26C711A}"/>
                </a:ext>
              </a:extLst>
            </p:cNvPr>
            <p:cNvSpPr txBox="1"/>
            <p:nvPr/>
          </p:nvSpPr>
          <p:spPr>
            <a:xfrm>
              <a:off x="6572499" y="2926227"/>
              <a:ext cx="1425542" cy="507831"/>
            </a:xfrm>
            <a:prstGeom prst="rect">
              <a:avLst/>
            </a:prstGeom>
            <a:noFill/>
            <a:ln>
              <a:solidFill>
                <a:schemeClr val="tx1"/>
              </a:solidFill>
            </a:ln>
          </p:spPr>
          <p:txBody>
            <a:bodyPr wrap="square" rtlCol="0">
              <a:spAutoFit/>
            </a:bodyPr>
            <a:lstStyle/>
            <a:p>
              <a:pPr algn="ctr"/>
              <a:r>
                <a:rPr lang="de-DE" sz="900" dirty="0"/>
                <a:t>16.</a:t>
              </a:r>
              <a:br>
                <a:rPr lang="de-DE" sz="900" dirty="0"/>
              </a:br>
              <a:r>
                <a:rPr lang="de-DE" sz="900" dirty="0"/>
                <a:t>Heilkraft ästhetischer Erfahrung &amp; Gestaltung</a:t>
              </a:r>
            </a:p>
          </p:txBody>
        </p:sp>
        <p:sp>
          <p:nvSpPr>
            <p:cNvPr id="7" name="Textfeld 6">
              <a:extLst>
                <a:ext uri="{FF2B5EF4-FFF2-40B4-BE49-F238E27FC236}">
                  <a16:creationId xmlns:a16="http://schemas.microsoft.com/office/drawing/2014/main" id="{E98E6AB8-C293-8AD1-4418-AB427521C9BA}"/>
                </a:ext>
              </a:extLst>
            </p:cNvPr>
            <p:cNvSpPr txBox="1"/>
            <p:nvPr/>
          </p:nvSpPr>
          <p:spPr>
            <a:xfrm>
              <a:off x="4976204" y="2893430"/>
              <a:ext cx="1302670" cy="507831"/>
            </a:xfrm>
            <a:prstGeom prst="rect">
              <a:avLst/>
            </a:prstGeom>
            <a:noFill/>
            <a:ln>
              <a:solidFill>
                <a:schemeClr val="tx1"/>
              </a:solidFill>
            </a:ln>
          </p:spPr>
          <p:txBody>
            <a:bodyPr wrap="square" rtlCol="0">
              <a:spAutoFit/>
            </a:bodyPr>
            <a:lstStyle/>
            <a:p>
              <a:pPr algn="ctr"/>
              <a:r>
                <a:rPr lang="de-DE" sz="900" dirty="0"/>
                <a:t>17.</a:t>
              </a:r>
              <a:br>
                <a:rPr lang="de-DE" sz="900" dirty="0"/>
              </a:br>
              <a:r>
                <a:rPr lang="de-DE" sz="900" dirty="0"/>
                <a:t>Synergistisches Zusammenwirken</a:t>
              </a:r>
            </a:p>
          </p:txBody>
        </p:sp>
      </p:grpSp>
      <p:pic>
        <p:nvPicPr>
          <p:cNvPr id="18" name="Grafik 17">
            <a:extLst>
              <a:ext uri="{FF2B5EF4-FFF2-40B4-BE49-F238E27FC236}">
                <a16:creationId xmlns:a16="http://schemas.microsoft.com/office/drawing/2014/main" id="{5585D296-772B-36E6-60EE-F00E5B8FCDD2}"/>
              </a:ext>
            </a:extLst>
          </p:cNvPr>
          <p:cNvPicPr>
            <a:picLocks noChangeAspect="1"/>
          </p:cNvPicPr>
          <p:nvPr/>
        </p:nvPicPr>
        <p:blipFill>
          <a:blip r:embed="rId11"/>
          <a:stretch>
            <a:fillRect/>
          </a:stretch>
        </p:blipFill>
        <p:spPr>
          <a:xfrm>
            <a:off x="533400" y="1028716"/>
            <a:ext cx="7994967" cy="4677553"/>
          </a:xfrm>
          <a:prstGeom prst="rect">
            <a:avLst/>
          </a:prstGeom>
        </p:spPr>
      </p:pic>
    </p:spTree>
    <p:extLst>
      <p:ext uri="{BB962C8B-B14F-4D97-AF65-F5344CB8AC3E}">
        <p14:creationId xmlns:p14="http://schemas.microsoft.com/office/powerpoint/2010/main" val="2504568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D87B-16BD-665E-70A1-C98A33026EC6}"/>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A92A28CC-5E24-0CA4-F9A4-52D8E7835CD0}"/>
              </a:ext>
            </a:extLst>
          </p:cNvPr>
          <p:cNvSpPr>
            <a:spLocks noGrp="1"/>
          </p:cNvSpPr>
          <p:nvPr>
            <p:ph type="body" sz="quarter" idx="11"/>
          </p:nvPr>
        </p:nvSpPr>
        <p:spPr/>
        <p:txBody>
          <a:bodyPr/>
          <a:lstStyle/>
          <a:p>
            <a:r>
              <a:rPr lang="de-DE" dirty="0">
                <a:solidFill>
                  <a:schemeClr val="bg1"/>
                </a:solidFill>
              </a:rPr>
              <a:t>II) Grundlagen: (Asian) Martial &amp; Movement Arts?</a:t>
            </a:r>
            <a:r>
              <a:rPr lang="de-DE" baseline="30000" dirty="0">
                <a:solidFill>
                  <a:schemeClr val="bg1"/>
                </a:solidFill>
              </a:rPr>
              <a:t>1</a:t>
            </a:r>
          </a:p>
        </p:txBody>
      </p:sp>
      <p:sp>
        <p:nvSpPr>
          <p:cNvPr id="9" name="Textplatzhalter 8">
            <a:extLst>
              <a:ext uri="{FF2B5EF4-FFF2-40B4-BE49-F238E27FC236}">
                <a16:creationId xmlns:a16="http://schemas.microsoft.com/office/drawing/2014/main" id="{9F165E94-D600-B1A2-6089-5DE82FA5AC72}"/>
              </a:ext>
            </a:extLst>
          </p:cNvPr>
          <p:cNvSpPr>
            <a:spLocks noGrp="1"/>
          </p:cNvSpPr>
          <p:nvPr>
            <p:ph type="body" sz="quarter" idx="12"/>
          </p:nvPr>
        </p:nvSpPr>
        <p:spPr/>
        <p:txBody>
          <a:bodyPr/>
          <a:lstStyle/>
          <a:p>
            <a:r>
              <a:rPr lang="de-DE" dirty="0">
                <a:solidFill>
                  <a:schemeClr val="bg1"/>
                </a:solidFill>
              </a:rPr>
              <a:t>Ein Wirrwarr aus Begriffen und Tätigkeiten/</a:t>
            </a:r>
            <a:r>
              <a:rPr lang="de-DE" dirty="0" err="1">
                <a:solidFill>
                  <a:schemeClr val="bg1"/>
                </a:solidFill>
              </a:rPr>
              <a:t>Praktizierungsweisen</a:t>
            </a:r>
            <a:endParaRPr lang="de-DE" dirty="0">
              <a:solidFill>
                <a:schemeClr val="bg1"/>
              </a:solidFill>
            </a:endParaRPr>
          </a:p>
        </p:txBody>
      </p:sp>
      <p:sp>
        <p:nvSpPr>
          <p:cNvPr id="10" name="Textfeld 9">
            <a:extLst>
              <a:ext uri="{FF2B5EF4-FFF2-40B4-BE49-F238E27FC236}">
                <a16:creationId xmlns:a16="http://schemas.microsoft.com/office/drawing/2014/main" id="{80CA842E-4184-25AE-0F85-075518EFBCF0}"/>
              </a:ext>
            </a:extLst>
          </p:cNvPr>
          <p:cNvSpPr txBox="1"/>
          <p:nvPr/>
        </p:nvSpPr>
        <p:spPr>
          <a:xfrm>
            <a:off x="0" y="5826403"/>
            <a:ext cx="9144000" cy="184666"/>
          </a:xfrm>
          <a:prstGeom prst="rect">
            <a:avLst/>
          </a:prstGeom>
          <a:noFill/>
          <a:ln>
            <a:noFill/>
          </a:ln>
        </p:spPr>
        <p:txBody>
          <a:bodyPr wrap="square" rtlCol="0">
            <a:spAutoFit/>
          </a:bodyPr>
          <a:lstStyle/>
          <a:p>
            <a:r>
              <a:rPr lang="de-DE" sz="600" baseline="30000" dirty="0"/>
              <a:t>1  </a:t>
            </a:r>
            <a:r>
              <a:rPr lang="de-DE" sz="600" dirty="0"/>
              <a:t>B &amp; G 2017; Green 2001; </a:t>
            </a:r>
            <a:r>
              <a:rPr lang="de-DE" sz="600" dirty="0" err="1"/>
              <a:t>Grez</a:t>
            </a:r>
            <a:r>
              <a:rPr lang="de-DE" sz="600" dirty="0"/>
              <a:t> 2024; Hall 2012; Höhmann-Kost 2018; IT 1-2 &amp; 3/2004; Linck 2015; Meyer 2022; Wiethäuper 2020; Yi 2023</a:t>
            </a:r>
          </a:p>
        </p:txBody>
      </p:sp>
      <p:pic>
        <p:nvPicPr>
          <p:cNvPr id="14" name="Grafik 13">
            <a:extLst>
              <a:ext uri="{FF2B5EF4-FFF2-40B4-BE49-F238E27FC236}">
                <a16:creationId xmlns:a16="http://schemas.microsoft.com/office/drawing/2014/main" id="{B5E67982-3BC8-1968-7E45-9B71CF201469}"/>
              </a:ext>
            </a:extLst>
          </p:cNvPr>
          <p:cNvPicPr>
            <a:picLocks noChangeAspect="1"/>
          </p:cNvPicPr>
          <p:nvPr/>
        </p:nvPicPr>
        <p:blipFill>
          <a:blip r:embed="rId3"/>
          <a:stretch>
            <a:fillRect/>
          </a:stretch>
        </p:blipFill>
        <p:spPr>
          <a:xfrm>
            <a:off x="2133600" y="815250"/>
            <a:ext cx="5249043" cy="4912285"/>
          </a:xfrm>
          <a:prstGeom prst="rect">
            <a:avLst/>
          </a:prstGeom>
          <a:ln>
            <a:noFill/>
          </a:ln>
          <a:effectLst>
            <a:softEdge rad="112500"/>
          </a:effectLst>
        </p:spPr>
      </p:pic>
    </p:spTree>
    <p:extLst>
      <p:ext uri="{BB962C8B-B14F-4D97-AF65-F5344CB8AC3E}">
        <p14:creationId xmlns:p14="http://schemas.microsoft.com/office/powerpoint/2010/main" val="41376714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A4053-7FA8-DE75-251E-60FAFD129696}"/>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62A1A7A7-2464-E8B3-F4F8-8EFCAB30D116}"/>
              </a:ext>
            </a:extLst>
          </p:cNvPr>
          <p:cNvSpPr>
            <a:spLocks noGrp="1"/>
          </p:cNvSpPr>
          <p:nvPr>
            <p:ph type="body" sz="quarter" idx="11"/>
          </p:nvPr>
        </p:nvSpPr>
        <p:spPr/>
        <p:txBody>
          <a:bodyPr/>
          <a:lstStyle/>
          <a:p>
            <a:r>
              <a:rPr lang="de-DE" dirty="0">
                <a:solidFill>
                  <a:schemeClr val="bg1"/>
                </a:solidFill>
              </a:rPr>
              <a:t>II) Grundlagen: Kampfkunst(-Machen) in Agogik/Therapie</a:t>
            </a:r>
            <a:r>
              <a:rPr lang="de-DE" baseline="30000" dirty="0">
                <a:solidFill>
                  <a:schemeClr val="bg1"/>
                </a:solidFill>
              </a:rPr>
              <a:t>1</a:t>
            </a:r>
          </a:p>
        </p:txBody>
      </p:sp>
      <p:sp>
        <p:nvSpPr>
          <p:cNvPr id="9" name="Textplatzhalter 8">
            <a:extLst>
              <a:ext uri="{FF2B5EF4-FFF2-40B4-BE49-F238E27FC236}">
                <a16:creationId xmlns:a16="http://schemas.microsoft.com/office/drawing/2014/main" id="{6E05A91D-BACF-5592-7346-E75A48208E47}"/>
              </a:ext>
            </a:extLst>
          </p:cNvPr>
          <p:cNvSpPr>
            <a:spLocks noGrp="1"/>
          </p:cNvSpPr>
          <p:nvPr>
            <p:ph type="body" sz="quarter" idx="12"/>
          </p:nvPr>
        </p:nvSpPr>
        <p:spPr/>
        <p:txBody>
          <a:bodyPr/>
          <a:lstStyle/>
          <a:p>
            <a:r>
              <a:rPr lang="de-DE" dirty="0">
                <a:solidFill>
                  <a:schemeClr val="bg1"/>
                </a:solidFill>
              </a:rPr>
              <a:t>(Bio-)Psychosoziale Effekte? Ein Beispiel für </a:t>
            </a:r>
            <a:r>
              <a:rPr lang="de-DE" i="1" dirty="0">
                <a:solidFill>
                  <a:schemeClr val="bg1"/>
                </a:solidFill>
              </a:rPr>
              <a:t>mental </a:t>
            </a:r>
            <a:r>
              <a:rPr lang="de-DE" i="1" dirty="0" err="1">
                <a:solidFill>
                  <a:schemeClr val="bg1"/>
                </a:solidFill>
              </a:rPr>
              <a:t>health</a:t>
            </a:r>
            <a:r>
              <a:rPr lang="de-DE" i="1" dirty="0">
                <a:solidFill>
                  <a:schemeClr val="bg1"/>
                </a:solidFill>
              </a:rPr>
              <a:t> in </a:t>
            </a:r>
            <a:r>
              <a:rPr lang="de-DE" i="1" dirty="0" err="1">
                <a:solidFill>
                  <a:schemeClr val="bg1"/>
                </a:solidFill>
              </a:rPr>
              <a:t>adults</a:t>
            </a:r>
            <a:r>
              <a:rPr lang="de-DE" i="1" dirty="0">
                <a:solidFill>
                  <a:schemeClr val="bg1"/>
                </a:solidFill>
              </a:rPr>
              <a:t> </a:t>
            </a:r>
            <a:r>
              <a:rPr lang="de-DE" dirty="0">
                <a:solidFill>
                  <a:schemeClr val="bg1"/>
                </a:solidFill>
              </a:rPr>
              <a:t>(2024)</a:t>
            </a:r>
            <a:endParaRPr lang="de-DE" i="1" dirty="0">
              <a:solidFill>
                <a:schemeClr val="bg1"/>
              </a:solidFill>
            </a:endParaRPr>
          </a:p>
        </p:txBody>
      </p:sp>
      <p:sp>
        <p:nvSpPr>
          <p:cNvPr id="10" name="Textfeld 9">
            <a:extLst>
              <a:ext uri="{FF2B5EF4-FFF2-40B4-BE49-F238E27FC236}">
                <a16:creationId xmlns:a16="http://schemas.microsoft.com/office/drawing/2014/main" id="{57879C74-3022-D585-AD5C-C9648E4E3538}"/>
              </a:ext>
            </a:extLst>
          </p:cNvPr>
          <p:cNvSpPr txBox="1"/>
          <p:nvPr/>
        </p:nvSpPr>
        <p:spPr>
          <a:xfrm>
            <a:off x="0" y="5826403"/>
            <a:ext cx="9144000" cy="184666"/>
          </a:xfrm>
          <a:prstGeom prst="rect">
            <a:avLst/>
          </a:prstGeom>
          <a:noFill/>
          <a:ln>
            <a:noFill/>
          </a:ln>
        </p:spPr>
        <p:txBody>
          <a:bodyPr wrap="square" rtlCol="0">
            <a:spAutoFit/>
          </a:bodyPr>
          <a:lstStyle/>
          <a:p>
            <a:pPr algn="just"/>
            <a:r>
              <a:rPr lang="de-DE" sz="600" baseline="30000" dirty="0"/>
              <a:t>1  </a:t>
            </a:r>
            <a:r>
              <a:rPr lang="de-DE" sz="600" dirty="0"/>
              <a:t>Ciaccioni et al. 2024; s.a. B &amp; G 2017; IT 1-2/2004; Meyer 2022; Wiethäuper 2020</a:t>
            </a:r>
          </a:p>
        </p:txBody>
      </p:sp>
      <p:pic>
        <p:nvPicPr>
          <p:cNvPr id="4" name="Grafik 3">
            <a:extLst>
              <a:ext uri="{FF2B5EF4-FFF2-40B4-BE49-F238E27FC236}">
                <a16:creationId xmlns:a16="http://schemas.microsoft.com/office/drawing/2014/main" id="{76F7AC6D-68A7-CA2C-DF05-759C78FBFDBC}"/>
              </a:ext>
            </a:extLst>
          </p:cNvPr>
          <p:cNvPicPr>
            <a:picLocks noChangeAspect="1"/>
          </p:cNvPicPr>
          <p:nvPr/>
        </p:nvPicPr>
        <p:blipFill>
          <a:blip r:embed="rId3"/>
          <a:stretch>
            <a:fillRect/>
          </a:stretch>
        </p:blipFill>
        <p:spPr>
          <a:xfrm>
            <a:off x="-24540" y="1362869"/>
            <a:ext cx="5815739" cy="4343400"/>
          </a:xfrm>
          <a:prstGeom prst="rect">
            <a:avLst/>
          </a:prstGeom>
        </p:spPr>
      </p:pic>
      <p:pic>
        <p:nvPicPr>
          <p:cNvPr id="7" name="Grafik 6">
            <a:extLst>
              <a:ext uri="{FF2B5EF4-FFF2-40B4-BE49-F238E27FC236}">
                <a16:creationId xmlns:a16="http://schemas.microsoft.com/office/drawing/2014/main" id="{EA866110-FDE2-8C08-639C-6E6C03F47E39}"/>
              </a:ext>
            </a:extLst>
          </p:cNvPr>
          <p:cNvPicPr>
            <a:picLocks noChangeAspect="1"/>
          </p:cNvPicPr>
          <p:nvPr/>
        </p:nvPicPr>
        <p:blipFill>
          <a:blip r:embed="rId4"/>
          <a:stretch>
            <a:fillRect/>
          </a:stretch>
        </p:blipFill>
        <p:spPr>
          <a:xfrm>
            <a:off x="5791200" y="1267183"/>
            <a:ext cx="3334837" cy="4120262"/>
          </a:xfrm>
          <a:prstGeom prst="rect">
            <a:avLst/>
          </a:prstGeom>
        </p:spPr>
      </p:pic>
      <p:pic>
        <p:nvPicPr>
          <p:cNvPr id="11" name="Grafik 10">
            <a:extLst>
              <a:ext uri="{FF2B5EF4-FFF2-40B4-BE49-F238E27FC236}">
                <a16:creationId xmlns:a16="http://schemas.microsoft.com/office/drawing/2014/main" id="{51B8F63D-0952-BBC4-4949-081E131F5197}"/>
              </a:ext>
            </a:extLst>
          </p:cNvPr>
          <p:cNvPicPr>
            <a:picLocks noChangeAspect="1"/>
          </p:cNvPicPr>
          <p:nvPr/>
        </p:nvPicPr>
        <p:blipFill>
          <a:blip r:embed="rId5"/>
          <a:stretch>
            <a:fillRect/>
          </a:stretch>
        </p:blipFill>
        <p:spPr>
          <a:xfrm>
            <a:off x="5759301" y="4747568"/>
            <a:ext cx="3219610" cy="1221670"/>
          </a:xfrm>
          <a:prstGeom prst="rect">
            <a:avLst/>
          </a:prstGeom>
        </p:spPr>
      </p:pic>
      <p:pic>
        <p:nvPicPr>
          <p:cNvPr id="17" name="Grafik 16">
            <a:extLst>
              <a:ext uri="{FF2B5EF4-FFF2-40B4-BE49-F238E27FC236}">
                <a16:creationId xmlns:a16="http://schemas.microsoft.com/office/drawing/2014/main" id="{861A63DA-508E-7B0D-63DE-7618553FE246}"/>
              </a:ext>
            </a:extLst>
          </p:cNvPr>
          <p:cNvPicPr>
            <a:picLocks noChangeAspect="1"/>
          </p:cNvPicPr>
          <p:nvPr/>
        </p:nvPicPr>
        <p:blipFill>
          <a:blip r:embed="rId6"/>
          <a:stretch>
            <a:fillRect/>
          </a:stretch>
        </p:blipFill>
        <p:spPr>
          <a:xfrm>
            <a:off x="737459" y="911131"/>
            <a:ext cx="3682141" cy="690401"/>
          </a:xfrm>
          <a:prstGeom prst="rect">
            <a:avLst/>
          </a:prstGeom>
        </p:spPr>
      </p:pic>
      <p:pic>
        <p:nvPicPr>
          <p:cNvPr id="19" name="Grafik 18" descr="Ein Bild, das Text, Buch, Screenshot, Grafikdesign enthält.&#10;&#10;KI-generierte Inhalte können fehlerhaft sein.">
            <a:extLst>
              <a:ext uri="{FF2B5EF4-FFF2-40B4-BE49-F238E27FC236}">
                <a16:creationId xmlns:a16="http://schemas.microsoft.com/office/drawing/2014/main" id="{30606D66-6546-82AC-F977-B09FFA2A04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70" y="840052"/>
            <a:ext cx="595423" cy="790385"/>
          </a:xfrm>
          <a:prstGeom prst="rect">
            <a:avLst/>
          </a:prstGeom>
          <a:ln>
            <a:noFill/>
          </a:ln>
          <a:effectLst>
            <a:softEdge rad="112500"/>
          </a:effectLst>
        </p:spPr>
      </p:pic>
      <p:sp>
        <p:nvSpPr>
          <p:cNvPr id="20" name="Textfeld 19">
            <a:extLst>
              <a:ext uri="{FF2B5EF4-FFF2-40B4-BE49-F238E27FC236}">
                <a16:creationId xmlns:a16="http://schemas.microsoft.com/office/drawing/2014/main" id="{FA527E25-96F1-DAD1-C8F1-C01363917CAC}"/>
              </a:ext>
            </a:extLst>
          </p:cNvPr>
          <p:cNvSpPr txBox="1"/>
          <p:nvPr/>
        </p:nvSpPr>
        <p:spPr>
          <a:xfrm>
            <a:off x="0" y="2886869"/>
            <a:ext cx="9144000" cy="1754326"/>
          </a:xfrm>
          <a:prstGeom prst="rect">
            <a:avLst/>
          </a:prstGeom>
          <a:solidFill>
            <a:schemeClr val="accent6">
              <a:lumMod val="60000"/>
              <a:lumOff val="40000"/>
            </a:schemeClr>
          </a:solidFill>
        </p:spPr>
        <p:txBody>
          <a:bodyPr wrap="square" rtlCol="0">
            <a:spAutoFit/>
          </a:bodyPr>
          <a:lstStyle/>
          <a:p>
            <a:pPr algn="just"/>
            <a:r>
              <a:rPr lang="de-DE" dirty="0">
                <a:solidFill>
                  <a:schemeClr val="bg1"/>
                </a:solidFill>
              </a:rPr>
              <a:t>Anzumerken ist, dass „die weitere wissenschaftliche Erforschung spezifischer Wirkmechanismen von Kampfkünsten“ ansteht und „[o]b und in welcher Form sich eine therapeutische Indikation für die Arbeit mit Kampfkünsten ergibt, hängt u. a. von störungs- und diagnosebezogenen Aspekten sowie von der biographisch-anamnestischen und der aktuellen individuellen Ausgangslage des Patienten (Wünsche, Bedürfnisse, Ziele, Anliegen, Behandlungsauftrag usw.) ab“ (Thimme in: B &amp; G 2017).</a:t>
            </a:r>
            <a:endParaRPr lang="de-DE" sz="1200" dirty="0">
              <a:solidFill>
                <a:schemeClr val="bg1"/>
              </a:solidFill>
            </a:endParaRPr>
          </a:p>
        </p:txBody>
      </p:sp>
    </p:spTree>
    <p:extLst>
      <p:ext uri="{BB962C8B-B14F-4D97-AF65-F5344CB8AC3E}">
        <p14:creationId xmlns:p14="http://schemas.microsoft.com/office/powerpoint/2010/main" val="2590273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87E3-6ED7-9003-470E-3FED4675981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B23E1B6-CDF1-24A7-159D-230A59A044F4}"/>
              </a:ext>
            </a:extLst>
          </p:cNvPr>
          <p:cNvSpPr>
            <a:spLocks noGrp="1"/>
          </p:cNvSpPr>
          <p:nvPr>
            <p:ph type="body" sz="quarter" idx="11"/>
          </p:nvPr>
        </p:nvSpPr>
        <p:spPr/>
        <p:txBody>
          <a:bodyPr/>
          <a:lstStyle/>
          <a:p>
            <a:r>
              <a:rPr lang="de-DE" dirty="0">
                <a:solidFill>
                  <a:schemeClr val="bg1"/>
                </a:solidFill>
              </a:rPr>
              <a:t>II) Grundlagen: Integrative [Bewegungs-(/Budo-)]Therapie</a:t>
            </a:r>
            <a:r>
              <a:rPr lang="de-DE" baseline="30000" dirty="0">
                <a:solidFill>
                  <a:schemeClr val="bg1"/>
                </a:solidFill>
              </a:rPr>
              <a:t>1</a:t>
            </a:r>
          </a:p>
        </p:txBody>
      </p:sp>
      <p:sp>
        <p:nvSpPr>
          <p:cNvPr id="9" name="Textplatzhalter 8">
            <a:extLst>
              <a:ext uri="{FF2B5EF4-FFF2-40B4-BE49-F238E27FC236}">
                <a16:creationId xmlns:a16="http://schemas.microsoft.com/office/drawing/2014/main" id="{D42BC810-E90A-6867-7492-BDC0B283254B}"/>
              </a:ext>
            </a:extLst>
          </p:cNvPr>
          <p:cNvSpPr>
            <a:spLocks noGrp="1"/>
          </p:cNvSpPr>
          <p:nvPr>
            <p:ph type="body" sz="quarter" idx="12"/>
          </p:nvPr>
        </p:nvSpPr>
        <p:spPr/>
        <p:txBody>
          <a:bodyPr/>
          <a:lstStyle/>
          <a:p>
            <a:r>
              <a:rPr lang="de-DE" dirty="0">
                <a:solidFill>
                  <a:schemeClr val="bg1"/>
                </a:solidFill>
              </a:rPr>
              <a:t>Kampfkunst(elemente) und/als/in Therapie &amp; Genesungsbegleitung?</a:t>
            </a:r>
            <a:endParaRPr lang="de-DE" i="1" dirty="0">
              <a:solidFill>
                <a:schemeClr val="bg1"/>
              </a:solidFill>
            </a:endParaRPr>
          </a:p>
        </p:txBody>
      </p:sp>
      <p:sp>
        <p:nvSpPr>
          <p:cNvPr id="10" name="Textfeld 9">
            <a:extLst>
              <a:ext uri="{FF2B5EF4-FFF2-40B4-BE49-F238E27FC236}">
                <a16:creationId xmlns:a16="http://schemas.microsoft.com/office/drawing/2014/main" id="{4036A28C-E0CA-DB35-5C25-80D5F4518B26}"/>
              </a:ext>
            </a:extLst>
          </p:cNvPr>
          <p:cNvSpPr txBox="1"/>
          <p:nvPr/>
        </p:nvSpPr>
        <p:spPr>
          <a:xfrm>
            <a:off x="0" y="5811014"/>
            <a:ext cx="9144000" cy="200055"/>
          </a:xfrm>
          <a:prstGeom prst="rect">
            <a:avLst/>
          </a:prstGeom>
          <a:noFill/>
          <a:ln>
            <a:noFill/>
          </a:ln>
        </p:spPr>
        <p:txBody>
          <a:bodyPr wrap="square" rtlCol="0">
            <a:spAutoFit/>
          </a:bodyPr>
          <a:lstStyle/>
          <a:p>
            <a:r>
              <a:rPr lang="de-DE" sz="700" baseline="30000" dirty="0"/>
              <a:t>1  </a:t>
            </a:r>
            <a:r>
              <a:rPr lang="de-DE" sz="700" dirty="0"/>
              <a:t>B &amp; G 2017; </a:t>
            </a:r>
            <a:r>
              <a:rPr lang="de-DE" sz="700" dirty="0" err="1"/>
              <a:t>Grez</a:t>
            </a:r>
            <a:r>
              <a:rPr lang="de-DE" sz="700" dirty="0"/>
              <a:t> 2024; Höhmann-Kost 2018; IBT 1/2009; IT 1-2/2004; Müller &amp; Orth 2025; Petzold et al. 2007; Wiethäuper 2020</a:t>
            </a:r>
          </a:p>
        </p:txBody>
      </p:sp>
      <p:pic>
        <p:nvPicPr>
          <p:cNvPr id="2" name="Grafik 1">
            <a:extLst>
              <a:ext uri="{FF2B5EF4-FFF2-40B4-BE49-F238E27FC236}">
                <a16:creationId xmlns:a16="http://schemas.microsoft.com/office/drawing/2014/main" id="{74710007-3290-B6D3-E1DC-822695AE7F77}"/>
              </a:ext>
            </a:extLst>
          </p:cNvPr>
          <p:cNvPicPr>
            <a:picLocks noChangeAspect="1"/>
          </p:cNvPicPr>
          <p:nvPr/>
        </p:nvPicPr>
        <p:blipFill>
          <a:blip r:embed="rId3"/>
          <a:stretch>
            <a:fillRect/>
          </a:stretch>
        </p:blipFill>
        <p:spPr>
          <a:xfrm>
            <a:off x="7632262" y="3605815"/>
            <a:ext cx="1511738" cy="2276295"/>
          </a:xfrm>
          <a:prstGeom prst="rect">
            <a:avLst/>
          </a:prstGeom>
          <a:ln>
            <a:noFill/>
          </a:ln>
          <a:effectLst>
            <a:softEdge rad="112500"/>
          </a:effectLst>
        </p:spPr>
      </p:pic>
      <p:grpSp>
        <p:nvGrpSpPr>
          <p:cNvPr id="15" name="Gruppieren 14">
            <a:extLst>
              <a:ext uri="{FF2B5EF4-FFF2-40B4-BE49-F238E27FC236}">
                <a16:creationId xmlns:a16="http://schemas.microsoft.com/office/drawing/2014/main" id="{65B5CEE5-7B4B-039C-3B4F-81752C837B4F}"/>
              </a:ext>
            </a:extLst>
          </p:cNvPr>
          <p:cNvGrpSpPr/>
          <p:nvPr/>
        </p:nvGrpSpPr>
        <p:grpSpPr>
          <a:xfrm>
            <a:off x="160857" y="785168"/>
            <a:ext cx="4258744" cy="5096942"/>
            <a:chOff x="160857" y="785168"/>
            <a:chExt cx="4258744" cy="5096942"/>
          </a:xfrm>
        </p:grpSpPr>
        <p:pic>
          <p:nvPicPr>
            <p:cNvPr id="12" name="Grafik 11" descr="Ein Bild, das Person, Baum, draußen, Kleidung enthält.&#10;&#10;KI-generierte Inhalte können fehlerhaft sein.">
              <a:extLst>
                <a:ext uri="{FF2B5EF4-FFF2-40B4-BE49-F238E27FC236}">
                  <a16:creationId xmlns:a16="http://schemas.microsoft.com/office/drawing/2014/main" id="{9573BFB1-13FE-EA24-907F-908D7330ED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643" y="3647926"/>
              <a:ext cx="3404616" cy="2234184"/>
            </a:xfrm>
            <a:prstGeom prst="rect">
              <a:avLst/>
            </a:prstGeom>
            <a:ln>
              <a:noFill/>
            </a:ln>
            <a:effectLst>
              <a:softEdge rad="112500"/>
            </a:effectLst>
          </p:spPr>
        </p:pic>
        <p:pic>
          <p:nvPicPr>
            <p:cNvPr id="5" name="Grafik 4">
              <a:extLst>
                <a:ext uri="{FF2B5EF4-FFF2-40B4-BE49-F238E27FC236}">
                  <a16:creationId xmlns:a16="http://schemas.microsoft.com/office/drawing/2014/main" id="{230EB350-DCDC-DF15-9595-98D66D675A8E}"/>
                </a:ext>
              </a:extLst>
            </p:cNvPr>
            <p:cNvPicPr>
              <a:picLocks noChangeAspect="1"/>
            </p:cNvPicPr>
            <p:nvPr/>
          </p:nvPicPr>
          <p:blipFill>
            <a:blip r:embed="rId5"/>
            <a:stretch>
              <a:fillRect/>
            </a:stretch>
          </p:blipFill>
          <p:spPr>
            <a:xfrm rot="5400000">
              <a:off x="722725" y="223300"/>
              <a:ext cx="3135008" cy="4258744"/>
            </a:xfrm>
            <a:prstGeom prst="rect">
              <a:avLst/>
            </a:prstGeom>
            <a:ln>
              <a:noFill/>
            </a:ln>
            <a:effectLst>
              <a:softEdge rad="112500"/>
            </a:effectLst>
          </p:spPr>
        </p:pic>
      </p:grpSp>
      <p:grpSp>
        <p:nvGrpSpPr>
          <p:cNvPr id="14" name="Gruppieren 13">
            <a:extLst>
              <a:ext uri="{FF2B5EF4-FFF2-40B4-BE49-F238E27FC236}">
                <a16:creationId xmlns:a16="http://schemas.microsoft.com/office/drawing/2014/main" id="{EB5C44E8-AD79-66F6-926A-40681B011B3E}"/>
              </a:ext>
            </a:extLst>
          </p:cNvPr>
          <p:cNvGrpSpPr/>
          <p:nvPr/>
        </p:nvGrpSpPr>
        <p:grpSpPr>
          <a:xfrm>
            <a:off x="4015427" y="928981"/>
            <a:ext cx="5128573" cy="4965663"/>
            <a:chOff x="4015427" y="928981"/>
            <a:chExt cx="5128573" cy="4965663"/>
          </a:xfrm>
        </p:grpSpPr>
        <p:grpSp>
          <p:nvGrpSpPr>
            <p:cNvPr id="11" name="Gruppieren 10">
              <a:extLst>
                <a:ext uri="{FF2B5EF4-FFF2-40B4-BE49-F238E27FC236}">
                  <a16:creationId xmlns:a16="http://schemas.microsoft.com/office/drawing/2014/main" id="{EEA5C268-29B3-F6BD-E788-5DEC1CB109D3}"/>
                </a:ext>
              </a:extLst>
            </p:cNvPr>
            <p:cNvGrpSpPr/>
            <p:nvPr/>
          </p:nvGrpSpPr>
          <p:grpSpPr>
            <a:xfrm>
              <a:off x="4625163" y="928981"/>
              <a:ext cx="4518837" cy="2357273"/>
              <a:chOff x="4625163" y="928981"/>
              <a:chExt cx="4518837" cy="2357273"/>
            </a:xfrm>
          </p:grpSpPr>
          <p:pic>
            <p:nvPicPr>
              <p:cNvPr id="8" name="Grafik 7">
                <a:extLst>
                  <a:ext uri="{FF2B5EF4-FFF2-40B4-BE49-F238E27FC236}">
                    <a16:creationId xmlns:a16="http://schemas.microsoft.com/office/drawing/2014/main" id="{B180FF6E-50B3-5CAE-0790-595A0D38FC14}"/>
                  </a:ext>
                </a:extLst>
              </p:cNvPr>
              <p:cNvPicPr>
                <a:picLocks noChangeAspect="1"/>
              </p:cNvPicPr>
              <p:nvPr/>
            </p:nvPicPr>
            <p:blipFill>
              <a:blip r:embed="rId6"/>
              <a:stretch>
                <a:fillRect/>
              </a:stretch>
            </p:blipFill>
            <p:spPr>
              <a:xfrm>
                <a:off x="4625163" y="928981"/>
                <a:ext cx="4429125" cy="2333625"/>
              </a:xfrm>
              <a:prstGeom prst="rect">
                <a:avLst/>
              </a:prstGeom>
            </p:spPr>
          </p:pic>
          <p:pic>
            <p:nvPicPr>
              <p:cNvPr id="13" name="Grafik 12">
                <a:extLst>
                  <a:ext uri="{FF2B5EF4-FFF2-40B4-BE49-F238E27FC236}">
                    <a16:creationId xmlns:a16="http://schemas.microsoft.com/office/drawing/2014/main" id="{A6939C94-C33F-B509-D850-716970B43831}"/>
                  </a:ext>
                </a:extLst>
              </p:cNvPr>
              <p:cNvPicPr>
                <a:picLocks noChangeAspect="1"/>
              </p:cNvPicPr>
              <p:nvPr/>
            </p:nvPicPr>
            <p:blipFill>
              <a:blip r:embed="rId7"/>
              <a:stretch>
                <a:fillRect/>
              </a:stretch>
            </p:blipFill>
            <p:spPr>
              <a:xfrm>
                <a:off x="5229772" y="2096519"/>
                <a:ext cx="3914228" cy="1189735"/>
              </a:xfrm>
              <a:prstGeom prst="rect">
                <a:avLst/>
              </a:prstGeom>
              <a:ln>
                <a:noFill/>
              </a:ln>
              <a:effectLst>
                <a:softEdge rad="112500"/>
              </a:effectLst>
            </p:spPr>
          </p:pic>
        </p:grpSp>
        <p:pic>
          <p:nvPicPr>
            <p:cNvPr id="6" name="Grafik 5">
              <a:extLst>
                <a:ext uri="{FF2B5EF4-FFF2-40B4-BE49-F238E27FC236}">
                  <a16:creationId xmlns:a16="http://schemas.microsoft.com/office/drawing/2014/main" id="{3667F23E-3545-6918-0AA6-4AE8A55E8811}"/>
                </a:ext>
              </a:extLst>
            </p:cNvPr>
            <p:cNvPicPr>
              <a:picLocks noChangeAspect="1"/>
            </p:cNvPicPr>
            <p:nvPr/>
          </p:nvPicPr>
          <p:blipFill>
            <a:blip r:embed="rId8"/>
            <a:stretch>
              <a:fillRect/>
            </a:stretch>
          </p:blipFill>
          <p:spPr>
            <a:xfrm>
              <a:off x="4015427" y="3251882"/>
              <a:ext cx="3527123" cy="2642762"/>
            </a:xfrm>
            <a:prstGeom prst="rect">
              <a:avLst/>
            </a:prstGeom>
            <a:ln>
              <a:noFill/>
            </a:ln>
            <a:effectLst>
              <a:softEdge rad="112500"/>
            </a:effectLst>
          </p:spPr>
        </p:pic>
      </p:grpSp>
    </p:spTree>
    <p:extLst>
      <p:ext uri="{BB962C8B-B14F-4D97-AF65-F5344CB8AC3E}">
        <p14:creationId xmlns:p14="http://schemas.microsoft.com/office/powerpoint/2010/main" val="2044579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07CB-5097-0999-EDCB-B9D9ABCAEDB1}"/>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DA541B76-6192-010C-5469-0C74F0CB08CB}"/>
              </a:ext>
            </a:extLst>
          </p:cNvPr>
          <p:cNvSpPr>
            <a:spLocks noGrp="1"/>
          </p:cNvSpPr>
          <p:nvPr>
            <p:ph type="body" sz="quarter" idx="11"/>
          </p:nvPr>
        </p:nvSpPr>
        <p:spPr/>
        <p:txBody>
          <a:bodyPr/>
          <a:lstStyle/>
          <a:p>
            <a:r>
              <a:rPr lang="de-DE" dirty="0">
                <a:solidFill>
                  <a:schemeClr val="bg1"/>
                </a:solidFill>
              </a:rPr>
              <a:t>III) Praxis 1: Integrative (Budo-)Therapie: Kata</a:t>
            </a:r>
            <a:r>
              <a:rPr lang="de-DE" baseline="30000" dirty="0">
                <a:solidFill>
                  <a:schemeClr val="bg1"/>
                </a:solidFill>
              </a:rPr>
              <a:t>1</a:t>
            </a:r>
          </a:p>
        </p:txBody>
      </p:sp>
      <p:sp>
        <p:nvSpPr>
          <p:cNvPr id="9" name="Textplatzhalter 8">
            <a:extLst>
              <a:ext uri="{FF2B5EF4-FFF2-40B4-BE49-F238E27FC236}">
                <a16:creationId xmlns:a16="http://schemas.microsoft.com/office/drawing/2014/main" id="{F30C9FF0-0FF5-DBEA-4327-BA21F87C343D}"/>
              </a:ext>
            </a:extLst>
          </p:cNvPr>
          <p:cNvSpPr>
            <a:spLocks noGrp="1"/>
          </p:cNvSpPr>
          <p:nvPr>
            <p:ph type="body" sz="quarter" idx="12"/>
          </p:nvPr>
        </p:nvSpPr>
        <p:spPr/>
        <p:txBody>
          <a:bodyPr/>
          <a:lstStyle/>
          <a:p>
            <a:r>
              <a:rPr lang="de-DE" dirty="0">
                <a:solidFill>
                  <a:schemeClr val="bg1"/>
                </a:solidFill>
              </a:rPr>
              <a:t>Die Kata mit kulturhistorischen Einsprengseln</a:t>
            </a:r>
            <a:endParaRPr lang="de-DE" i="1" dirty="0">
              <a:solidFill>
                <a:schemeClr val="bg1"/>
              </a:solidFill>
            </a:endParaRPr>
          </a:p>
        </p:txBody>
      </p:sp>
      <p:sp>
        <p:nvSpPr>
          <p:cNvPr id="10" name="Textfeld 9">
            <a:extLst>
              <a:ext uri="{FF2B5EF4-FFF2-40B4-BE49-F238E27FC236}">
                <a16:creationId xmlns:a16="http://schemas.microsoft.com/office/drawing/2014/main" id="{F42B6A3A-D2F9-C9C0-3C34-E284271A056E}"/>
              </a:ext>
            </a:extLst>
          </p:cNvPr>
          <p:cNvSpPr txBox="1"/>
          <p:nvPr/>
        </p:nvSpPr>
        <p:spPr>
          <a:xfrm>
            <a:off x="0" y="5811014"/>
            <a:ext cx="9144000" cy="200055"/>
          </a:xfrm>
          <a:prstGeom prst="rect">
            <a:avLst/>
          </a:prstGeom>
          <a:noFill/>
          <a:ln>
            <a:noFill/>
          </a:ln>
        </p:spPr>
        <p:txBody>
          <a:bodyPr wrap="square" rtlCol="0">
            <a:spAutoFit/>
          </a:bodyPr>
          <a:lstStyle/>
          <a:p>
            <a:r>
              <a:rPr lang="de-DE" sz="700" baseline="30000" dirty="0"/>
              <a:t>1  </a:t>
            </a:r>
            <a:r>
              <a:rPr lang="de-DE" sz="700" dirty="0"/>
              <a:t>B &amp; G 2017; Green 2001; </a:t>
            </a:r>
            <a:r>
              <a:rPr lang="de-DE" sz="700" dirty="0" err="1"/>
              <a:t>Grez</a:t>
            </a:r>
            <a:r>
              <a:rPr lang="de-DE" sz="700" dirty="0"/>
              <a:t> 2024; Hall 2012; Höhmann-Kost 2018; IT 1-2/2004; Linck 2015; Müller &amp; Orth 2025; Pfeifer 2019 </a:t>
            </a:r>
          </a:p>
        </p:txBody>
      </p:sp>
      <p:pic>
        <p:nvPicPr>
          <p:cNvPr id="12" name="Grafik 11">
            <a:extLst>
              <a:ext uri="{FF2B5EF4-FFF2-40B4-BE49-F238E27FC236}">
                <a16:creationId xmlns:a16="http://schemas.microsoft.com/office/drawing/2014/main" id="{62FAD775-DF08-A86F-B837-5ACC2459196A}"/>
              </a:ext>
            </a:extLst>
          </p:cNvPr>
          <p:cNvPicPr>
            <a:picLocks noChangeAspect="1"/>
          </p:cNvPicPr>
          <p:nvPr/>
        </p:nvPicPr>
        <p:blipFill>
          <a:blip r:embed="rId3"/>
          <a:stretch>
            <a:fillRect/>
          </a:stretch>
        </p:blipFill>
        <p:spPr>
          <a:xfrm>
            <a:off x="61303" y="895037"/>
            <a:ext cx="4967897" cy="2771788"/>
          </a:xfrm>
          <a:prstGeom prst="rect">
            <a:avLst/>
          </a:prstGeom>
          <a:ln>
            <a:noFill/>
          </a:ln>
          <a:effectLst>
            <a:softEdge rad="112500"/>
          </a:effectLst>
        </p:spPr>
      </p:pic>
      <p:sp>
        <p:nvSpPr>
          <p:cNvPr id="2" name="Textfeld 1">
            <a:extLst>
              <a:ext uri="{FF2B5EF4-FFF2-40B4-BE49-F238E27FC236}">
                <a16:creationId xmlns:a16="http://schemas.microsoft.com/office/drawing/2014/main" id="{795EBBB5-D246-2D6C-8333-7C2920DA38F1}"/>
              </a:ext>
            </a:extLst>
          </p:cNvPr>
          <p:cNvSpPr txBox="1"/>
          <p:nvPr/>
        </p:nvSpPr>
        <p:spPr>
          <a:xfrm>
            <a:off x="5227529" y="857560"/>
            <a:ext cx="3855168" cy="3247043"/>
          </a:xfrm>
          <a:prstGeom prst="rect">
            <a:avLst/>
          </a:prstGeom>
          <a:noFill/>
        </p:spPr>
        <p:txBody>
          <a:bodyPr wrap="square" rtlCol="0">
            <a:spAutoFit/>
          </a:bodyPr>
          <a:lstStyle/>
          <a:p>
            <a:pPr algn="just"/>
            <a:r>
              <a:rPr lang="de-DE" b="1" dirty="0"/>
              <a:t>Kata </a:t>
            </a:r>
            <a:r>
              <a:rPr lang="de-DE" b="1" dirty="0" err="1"/>
              <a:t>Shingon</a:t>
            </a:r>
            <a:r>
              <a:rPr lang="de-DE" b="1" dirty="0"/>
              <a:t> (Diamantform):</a:t>
            </a:r>
          </a:p>
          <a:p>
            <a:r>
              <a:rPr lang="de-DE" sz="1700" dirty="0"/>
              <a:t>1) Verneigung mit Hand &amp; Faust </a:t>
            </a:r>
            <a:br>
              <a:rPr lang="de-DE" sz="1700" dirty="0"/>
            </a:br>
            <a:r>
              <a:rPr lang="de-DE" sz="1700" dirty="0"/>
              <a:t>(Welt, wir/einander, dir, mir)</a:t>
            </a:r>
          </a:p>
          <a:p>
            <a:pPr algn="just"/>
            <a:endParaRPr lang="de-DE" sz="1700" dirty="0"/>
          </a:p>
          <a:p>
            <a:r>
              <a:rPr lang="de-DE" sz="1700" dirty="0"/>
              <a:t>2) Das </a:t>
            </a:r>
            <a:r>
              <a:rPr lang="de-DE" sz="1700" dirty="0" err="1"/>
              <a:t>Ki</a:t>
            </a:r>
            <a:r>
              <a:rPr lang="de-DE" sz="1700" dirty="0"/>
              <a:t>/Qi wecken / </a:t>
            </a:r>
            <a:br>
              <a:rPr lang="de-DE" sz="1700" dirty="0"/>
            </a:br>
            <a:r>
              <a:rPr lang="de-DE" sz="1700" dirty="0"/>
              <a:t>Hara-</a:t>
            </a:r>
            <a:r>
              <a:rPr lang="de-DE" sz="1700" dirty="0" err="1"/>
              <a:t>Ki</a:t>
            </a:r>
            <a:r>
              <a:rPr lang="de-DE" sz="1700" dirty="0"/>
              <a:t> (&amp; </a:t>
            </a:r>
            <a:r>
              <a:rPr lang="de-DE" sz="1700" dirty="0" err="1"/>
              <a:t>Dantian</a:t>
            </a:r>
            <a:r>
              <a:rPr lang="de-DE" sz="1700" dirty="0"/>
              <a:t>-Qi)</a:t>
            </a:r>
          </a:p>
          <a:p>
            <a:pPr algn="just"/>
            <a:endParaRPr lang="de-DE" sz="1700" dirty="0"/>
          </a:p>
          <a:p>
            <a:r>
              <a:rPr lang="de-DE" sz="1700" dirty="0"/>
              <a:t>3) Katze / Ich bin ganz bei mir</a:t>
            </a:r>
          </a:p>
          <a:p>
            <a:endParaRPr lang="de-DE" sz="1700" dirty="0"/>
          </a:p>
          <a:p>
            <a:r>
              <a:rPr lang="de-DE" sz="1700" dirty="0"/>
              <a:t>4) Drache (in die Welt + </a:t>
            </a:r>
            <a:r>
              <a:rPr lang="de-DE" sz="1700" dirty="0" err="1"/>
              <a:t>Tsuki</a:t>
            </a:r>
            <a:r>
              <a:rPr lang="de-DE" sz="1700" dirty="0"/>
              <a:t>/</a:t>
            </a:r>
            <a:r>
              <a:rPr lang="de-DE" sz="1700" dirty="0" err="1"/>
              <a:t>Zuki</a:t>
            </a:r>
            <a:r>
              <a:rPr lang="de-DE" sz="1700" dirty="0"/>
              <a:t>) </a:t>
            </a:r>
          </a:p>
          <a:p>
            <a:endParaRPr lang="de-DE" sz="1700" dirty="0"/>
          </a:p>
          <a:p>
            <a:r>
              <a:rPr lang="de-DE" sz="1700" dirty="0"/>
              <a:t>5) KIAI</a:t>
            </a:r>
          </a:p>
        </p:txBody>
      </p:sp>
      <p:sp>
        <p:nvSpPr>
          <p:cNvPr id="4" name="Rechteck 3">
            <a:extLst>
              <a:ext uri="{FF2B5EF4-FFF2-40B4-BE49-F238E27FC236}">
                <a16:creationId xmlns:a16="http://schemas.microsoft.com/office/drawing/2014/main" id="{9E22918A-67AB-72D4-D34B-461BC024ED56}"/>
              </a:ext>
            </a:extLst>
          </p:cNvPr>
          <p:cNvSpPr/>
          <p:nvPr/>
        </p:nvSpPr>
        <p:spPr>
          <a:xfrm>
            <a:off x="0" y="3856459"/>
            <a:ext cx="9144000" cy="1938992"/>
          </a:xfrm>
          <a:prstGeom prst="rect">
            <a:avLst/>
          </a:prstGeom>
          <a:noFill/>
        </p:spPr>
        <p:txBody>
          <a:bodyPr wrap="square" lIns="91440" tIns="45720" rIns="91440" bIns="45720">
            <a:spAutoFit/>
          </a:bodyPr>
          <a:lstStyle/>
          <a:p>
            <a:pPr algn="just"/>
            <a:r>
              <a:rPr lang="de-DE" sz="2000" b="0" u="sng" cap="none" spc="0" dirty="0">
                <a:ln w="0"/>
                <a:solidFill>
                  <a:schemeClr val="accent6">
                    <a:lumMod val="60000"/>
                    <a:lumOff val="40000"/>
                  </a:schemeClr>
                </a:solidFill>
                <a:effectLst>
                  <a:outerShdw blurRad="38100" dist="25400" dir="5400000" algn="ctr" rotWithShape="0">
                    <a:srgbClr val="6E747A">
                      <a:alpha val="43000"/>
                    </a:srgbClr>
                  </a:outerShdw>
                </a:effectLst>
              </a:rPr>
              <a:t>WICHTIG:</a:t>
            </a:r>
          </a:p>
          <a:p>
            <a:pPr marL="457200" indent="-457200" algn="just">
              <a:buFontTx/>
              <a:buChar char="-"/>
            </a:pPr>
            <a:r>
              <a:rPr lang="de-DE" sz="2000" dirty="0">
                <a:ln w="0"/>
                <a:solidFill>
                  <a:schemeClr val="accent6">
                    <a:lumMod val="60000"/>
                    <a:lumOff val="40000"/>
                  </a:schemeClr>
                </a:solidFill>
                <a:effectLst>
                  <a:outerShdw blurRad="38100" dist="25400" dir="5400000" algn="ctr" rotWithShape="0">
                    <a:srgbClr val="6E747A">
                      <a:alpha val="43000"/>
                    </a:srgbClr>
                  </a:outerShdw>
                </a:effectLst>
              </a:rPr>
              <a:t>Selektive Offenheit (Belastungsfähigkeit des Patienten)</a:t>
            </a:r>
          </a:p>
          <a:p>
            <a:pPr marL="457200" indent="-457200" algn="just">
              <a:buFontTx/>
              <a:buChar char="-"/>
            </a:pPr>
            <a:r>
              <a:rPr lang="de-DE" sz="2000" dirty="0">
                <a:ln w="0"/>
                <a:solidFill>
                  <a:schemeClr val="accent6">
                    <a:lumMod val="60000"/>
                    <a:lumOff val="40000"/>
                  </a:schemeClr>
                </a:solidFill>
                <a:effectLst>
                  <a:outerShdw blurRad="38100" dist="25400" dir="5400000" algn="ctr" rotWithShape="0">
                    <a:srgbClr val="6E747A">
                      <a:alpha val="43000"/>
                    </a:srgbClr>
                  </a:outerShdw>
                </a:effectLst>
              </a:rPr>
              <a:t>Partielles Engagement (Selbstregulation des Therapeuten nicht konfluent)</a:t>
            </a:r>
          </a:p>
          <a:p>
            <a:pPr marL="457200" indent="-457200" algn="just">
              <a:buFontTx/>
              <a:buChar char="-"/>
            </a:pPr>
            <a:r>
              <a:rPr lang="de-DE" sz="2000" dirty="0">
                <a:ln w="0"/>
                <a:solidFill>
                  <a:schemeClr val="accent6">
                    <a:lumMod val="60000"/>
                    <a:lumOff val="40000"/>
                  </a:schemeClr>
                </a:solidFill>
                <a:effectLst>
                  <a:outerShdw blurRad="38100" dist="25400" dir="5400000" algn="ctr" rotWithShape="0">
                    <a:srgbClr val="6E747A">
                      <a:alpha val="43000"/>
                    </a:srgbClr>
                  </a:outerShdw>
                </a:effectLst>
              </a:rPr>
              <a:t>Ziel (pers. Souveränität) &amp; Auftrag?</a:t>
            </a:r>
          </a:p>
          <a:p>
            <a:pPr marL="457200" indent="-457200" algn="just">
              <a:buFontTx/>
              <a:buChar char="-"/>
            </a:pPr>
            <a:r>
              <a:rPr lang="de-DE" sz="2000" i="1" dirty="0" err="1">
                <a:ln w="0"/>
                <a:solidFill>
                  <a:schemeClr val="accent6">
                    <a:lumMod val="60000"/>
                    <a:lumOff val="40000"/>
                  </a:schemeClr>
                </a:solidFill>
                <a:effectLst>
                  <a:outerShdw blurRad="38100" dist="25400" dir="5400000" algn="ctr" rotWithShape="0">
                    <a:srgbClr val="6E747A">
                      <a:alpha val="43000"/>
                    </a:srgbClr>
                  </a:outerShdw>
                </a:effectLst>
              </a:rPr>
              <a:t>l</a:t>
            </a:r>
            <a:r>
              <a:rPr lang="de-DE" sz="2000" b="0" i="1" cap="none" spc="0" dirty="0" err="1">
                <a:ln w="0"/>
                <a:solidFill>
                  <a:schemeClr val="accent6">
                    <a:lumMod val="60000"/>
                    <a:lumOff val="40000"/>
                  </a:schemeClr>
                </a:solidFill>
                <a:effectLst>
                  <a:outerShdw blurRad="38100" dist="25400" dir="5400000" algn="ctr" rotWithShape="0">
                    <a:srgbClr val="6E747A">
                      <a:alpha val="43000"/>
                    </a:srgbClr>
                  </a:outerShdw>
                </a:effectLst>
              </a:rPr>
              <a:t>ocus</a:t>
            </a:r>
            <a:r>
              <a:rPr lang="de-DE" sz="2000" b="0" i="1" cap="none" spc="0" dirty="0">
                <a:ln w="0"/>
                <a:solidFill>
                  <a:schemeClr val="accent6">
                    <a:lumMod val="60000"/>
                    <a:lumOff val="40000"/>
                  </a:schemeClr>
                </a:solidFill>
                <a:effectLst>
                  <a:outerShdw blurRad="38100" dist="25400" dir="5400000" algn="ctr" rotWithShape="0">
                    <a:srgbClr val="6E747A">
                      <a:alpha val="43000"/>
                    </a:srgbClr>
                  </a:outerShdw>
                </a:effectLst>
              </a:rPr>
              <a:t> of </a:t>
            </a:r>
            <a:r>
              <a:rPr lang="de-DE" sz="2000" b="0" i="1" cap="none" spc="0" dirty="0" err="1">
                <a:ln w="0"/>
                <a:solidFill>
                  <a:schemeClr val="accent6">
                    <a:lumMod val="60000"/>
                    <a:lumOff val="40000"/>
                  </a:schemeClr>
                </a:solidFill>
                <a:effectLst>
                  <a:outerShdw blurRad="38100" dist="25400" dir="5400000" algn="ctr" rotWithShape="0">
                    <a:srgbClr val="6E747A">
                      <a:alpha val="43000"/>
                    </a:srgbClr>
                  </a:outerShdw>
                </a:effectLst>
              </a:rPr>
              <a:t>control</a:t>
            </a:r>
            <a:r>
              <a:rPr lang="de-DE" sz="2000" b="0" cap="none" spc="0" dirty="0">
                <a:ln w="0"/>
                <a:solidFill>
                  <a:schemeClr val="accent6">
                    <a:lumMod val="60000"/>
                    <a:lumOff val="40000"/>
                  </a:schemeClr>
                </a:solidFill>
                <a:effectLst>
                  <a:outerShdw blurRad="38100" dist="25400" dir="5400000" algn="ctr" rotWithShape="0">
                    <a:srgbClr val="6E747A">
                      <a:alpha val="43000"/>
                    </a:srgbClr>
                  </a:outerShdw>
                </a:effectLst>
              </a:rPr>
              <a:t>, Freiwilligkeit &amp; Transparenz bzw. Abstimmen von Form, Modalitäten &amp; Inhalt(en) [</a:t>
            </a:r>
            <a:r>
              <a:rPr lang="de-DE" sz="2000" i="1" dirty="0" err="1">
                <a:ln w="0"/>
                <a:solidFill>
                  <a:schemeClr val="accent6">
                    <a:lumMod val="60000"/>
                    <a:lumOff val="40000"/>
                  </a:schemeClr>
                </a:solidFill>
                <a:effectLst>
                  <a:outerShdw blurRad="38100" dist="25400" dir="5400000" algn="ctr" rotWithShape="0">
                    <a:srgbClr val="6E747A">
                      <a:alpha val="43000"/>
                    </a:srgbClr>
                  </a:outerShdw>
                </a:effectLst>
              </a:rPr>
              <a:t>informed</a:t>
            </a:r>
            <a:r>
              <a:rPr lang="de-DE" sz="2000" i="1" dirty="0">
                <a:ln w="0"/>
                <a:solidFill>
                  <a:schemeClr val="accent6">
                    <a:lumMod val="60000"/>
                    <a:lumOff val="40000"/>
                  </a:schemeClr>
                </a:solidFill>
                <a:effectLst>
                  <a:outerShdw blurRad="38100" dist="25400" dir="5400000" algn="ctr" rotWithShape="0">
                    <a:srgbClr val="6E747A">
                      <a:alpha val="43000"/>
                    </a:srgbClr>
                  </a:outerShdw>
                </a:effectLst>
              </a:rPr>
              <a:t> </a:t>
            </a:r>
            <a:r>
              <a:rPr lang="de-DE" sz="2000" i="1" dirty="0" err="1">
                <a:ln w="0"/>
                <a:solidFill>
                  <a:schemeClr val="accent6">
                    <a:lumMod val="60000"/>
                    <a:lumOff val="40000"/>
                  </a:schemeClr>
                </a:solidFill>
                <a:effectLst>
                  <a:outerShdw blurRad="38100" dist="25400" dir="5400000" algn="ctr" rotWithShape="0">
                    <a:srgbClr val="6E747A">
                      <a:alpha val="43000"/>
                    </a:srgbClr>
                  </a:outerShdw>
                </a:effectLst>
              </a:rPr>
              <a:t>consent</a:t>
            </a:r>
            <a:r>
              <a:rPr lang="de-DE" sz="2000" dirty="0">
                <a:ln w="0"/>
                <a:solidFill>
                  <a:schemeClr val="accent6">
                    <a:lumMod val="60000"/>
                    <a:lumOff val="40000"/>
                  </a:schemeClr>
                </a:solidFill>
                <a:effectLst>
                  <a:outerShdw blurRad="38100" dist="25400" dir="5400000" algn="ctr" rotWithShape="0">
                    <a:srgbClr val="6E747A">
                      <a:alpha val="43000"/>
                    </a:srgbClr>
                  </a:outerShdw>
                </a:effectLst>
              </a:rPr>
              <a:t> (ggf. </a:t>
            </a:r>
            <a:r>
              <a:rPr lang="de-DE" sz="2000" i="1" dirty="0" err="1">
                <a:ln w="0"/>
                <a:solidFill>
                  <a:schemeClr val="accent6">
                    <a:lumMod val="60000"/>
                    <a:lumOff val="40000"/>
                  </a:schemeClr>
                </a:solidFill>
                <a:effectLst>
                  <a:outerShdw blurRad="38100" dist="25400" dir="5400000" algn="ctr" rotWithShape="0">
                    <a:srgbClr val="6E747A">
                      <a:alpha val="43000"/>
                    </a:srgbClr>
                  </a:outerShdw>
                </a:effectLst>
              </a:rPr>
              <a:t>informed</a:t>
            </a:r>
            <a:r>
              <a:rPr lang="de-DE" sz="2000" i="1" dirty="0">
                <a:ln w="0"/>
                <a:solidFill>
                  <a:schemeClr val="accent6">
                    <a:lumMod val="60000"/>
                    <a:lumOff val="40000"/>
                  </a:schemeClr>
                </a:solidFill>
                <a:effectLst>
                  <a:outerShdw blurRad="38100" dist="25400" dir="5400000" algn="ctr" rotWithShape="0">
                    <a:srgbClr val="6E747A">
                      <a:alpha val="43000"/>
                    </a:srgbClr>
                  </a:outerShdw>
                </a:effectLst>
              </a:rPr>
              <a:t> </a:t>
            </a:r>
            <a:r>
              <a:rPr lang="de-DE" sz="2000" i="1" dirty="0" err="1">
                <a:ln w="0"/>
                <a:solidFill>
                  <a:schemeClr val="accent6">
                    <a:lumMod val="60000"/>
                    <a:lumOff val="40000"/>
                  </a:schemeClr>
                </a:solidFill>
                <a:effectLst>
                  <a:outerShdw blurRad="38100" dist="25400" dir="5400000" algn="ctr" rotWithShape="0">
                    <a:srgbClr val="6E747A">
                      <a:alpha val="43000"/>
                    </a:srgbClr>
                  </a:outerShdw>
                </a:effectLst>
              </a:rPr>
              <a:t>refusal</a:t>
            </a:r>
            <a:r>
              <a:rPr lang="de-DE" sz="2000" dirty="0">
                <a:ln w="0"/>
                <a:solidFill>
                  <a:schemeClr val="accent6">
                    <a:lumMod val="60000"/>
                    <a:lumOff val="40000"/>
                  </a:schemeClr>
                </a:solidFill>
                <a:effectLst>
                  <a:outerShdw blurRad="38100" dist="25400" dir="5400000" algn="ctr" rotWithShape="0">
                    <a:srgbClr val="6E747A">
                      <a:alpha val="43000"/>
                    </a:srgbClr>
                  </a:outerShdw>
                </a:effectLst>
              </a:rPr>
              <a:t>)]</a:t>
            </a:r>
            <a:endParaRPr lang="de-DE" sz="2000" b="0" cap="none" spc="0" dirty="0">
              <a:ln w="0"/>
              <a:solidFill>
                <a:schemeClr val="accent6">
                  <a:lumMod val="60000"/>
                  <a:lumOff val="4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42160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0C97B-9E07-ABBF-2581-54680406FFA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DD45579-B61C-3FAC-6324-14FA8332E35D}"/>
              </a:ext>
            </a:extLst>
          </p:cNvPr>
          <p:cNvSpPr>
            <a:spLocks noGrp="1"/>
          </p:cNvSpPr>
          <p:nvPr>
            <p:ph type="body" sz="quarter" idx="11"/>
          </p:nvPr>
        </p:nvSpPr>
        <p:spPr>
          <a:xfrm>
            <a:off x="-1" y="-40630"/>
            <a:ext cx="9144001" cy="381794"/>
          </a:xfrm>
        </p:spPr>
        <p:txBody>
          <a:bodyPr/>
          <a:lstStyle/>
          <a:p>
            <a:r>
              <a:rPr lang="de-DE" dirty="0">
                <a:solidFill>
                  <a:schemeClr val="bg1"/>
                </a:solidFill>
              </a:rPr>
              <a:t>III) Praxis 2: Integrative (Budo-)Therapie</a:t>
            </a:r>
            <a:r>
              <a:rPr lang="de-DE" baseline="30000" dirty="0">
                <a:solidFill>
                  <a:schemeClr val="bg1"/>
                </a:solidFill>
              </a:rPr>
              <a:t>1</a:t>
            </a:r>
          </a:p>
        </p:txBody>
      </p:sp>
      <p:sp>
        <p:nvSpPr>
          <p:cNvPr id="9" name="Textplatzhalter 8">
            <a:extLst>
              <a:ext uri="{FF2B5EF4-FFF2-40B4-BE49-F238E27FC236}">
                <a16:creationId xmlns:a16="http://schemas.microsoft.com/office/drawing/2014/main" id="{9526144C-3B98-9C78-F34E-A018F8CBA828}"/>
              </a:ext>
            </a:extLst>
          </p:cNvPr>
          <p:cNvSpPr>
            <a:spLocks noGrp="1"/>
          </p:cNvSpPr>
          <p:nvPr>
            <p:ph type="body" sz="quarter" idx="12"/>
          </p:nvPr>
        </p:nvSpPr>
        <p:spPr>
          <a:xfrm>
            <a:off x="-1" y="413833"/>
            <a:ext cx="9110331" cy="381794"/>
          </a:xfrm>
        </p:spPr>
        <p:txBody>
          <a:bodyPr/>
          <a:lstStyle/>
          <a:p>
            <a:r>
              <a:rPr lang="de-DE" dirty="0">
                <a:solidFill>
                  <a:schemeClr val="bg1"/>
                </a:solidFill>
              </a:rPr>
              <a:t>Frei(willig): Ma-</a:t>
            </a:r>
            <a:r>
              <a:rPr lang="de-DE" dirty="0" err="1">
                <a:solidFill>
                  <a:schemeClr val="bg1"/>
                </a:solidFill>
              </a:rPr>
              <a:t>Bu</a:t>
            </a:r>
            <a:r>
              <a:rPr lang="de-DE" dirty="0">
                <a:solidFill>
                  <a:schemeClr val="bg1"/>
                </a:solidFill>
              </a:rPr>
              <a:t> mit </a:t>
            </a:r>
            <a:r>
              <a:rPr lang="de-DE" dirty="0" err="1">
                <a:solidFill>
                  <a:schemeClr val="bg1"/>
                </a:solidFill>
              </a:rPr>
              <a:t>Tsuki</a:t>
            </a:r>
            <a:r>
              <a:rPr lang="de-DE" dirty="0">
                <a:solidFill>
                  <a:schemeClr val="bg1"/>
                </a:solidFill>
              </a:rPr>
              <a:t>/</a:t>
            </a:r>
            <a:r>
              <a:rPr lang="de-DE" dirty="0" err="1">
                <a:solidFill>
                  <a:schemeClr val="bg1"/>
                </a:solidFill>
              </a:rPr>
              <a:t>Zuki</a:t>
            </a:r>
            <a:r>
              <a:rPr lang="de-DE" dirty="0">
                <a:solidFill>
                  <a:schemeClr val="bg1"/>
                </a:solidFill>
              </a:rPr>
              <a:t> &amp; </a:t>
            </a:r>
            <a:r>
              <a:rPr lang="de-DE" dirty="0" err="1">
                <a:solidFill>
                  <a:schemeClr val="bg1"/>
                </a:solidFill>
              </a:rPr>
              <a:t>Kiai</a:t>
            </a:r>
            <a:r>
              <a:rPr lang="de-DE" dirty="0">
                <a:solidFill>
                  <a:schemeClr val="bg1"/>
                </a:solidFill>
              </a:rPr>
              <a:t> | Dürckheim -&gt; Max-Meditation </a:t>
            </a:r>
            <a:endParaRPr lang="de-DE" i="1" dirty="0">
              <a:solidFill>
                <a:schemeClr val="bg1"/>
              </a:solidFill>
            </a:endParaRPr>
          </a:p>
        </p:txBody>
      </p:sp>
      <p:sp>
        <p:nvSpPr>
          <p:cNvPr id="10" name="Textfeld 9">
            <a:extLst>
              <a:ext uri="{FF2B5EF4-FFF2-40B4-BE49-F238E27FC236}">
                <a16:creationId xmlns:a16="http://schemas.microsoft.com/office/drawing/2014/main" id="{29589AE5-EB1A-4FE5-2579-9616DAEEE547}"/>
              </a:ext>
            </a:extLst>
          </p:cNvPr>
          <p:cNvSpPr txBox="1"/>
          <p:nvPr/>
        </p:nvSpPr>
        <p:spPr>
          <a:xfrm>
            <a:off x="0" y="5811014"/>
            <a:ext cx="9144000" cy="200055"/>
          </a:xfrm>
          <a:prstGeom prst="rect">
            <a:avLst/>
          </a:prstGeom>
          <a:noFill/>
          <a:ln>
            <a:noFill/>
          </a:ln>
        </p:spPr>
        <p:txBody>
          <a:bodyPr wrap="square" rtlCol="0">
            <a:spAutoFit/>
          </a:bodyPr>
          <a:lstStyle/>
          <a:p>
            <a:r>
              <a:rPr lang="de-DE" sz="700" baseline="30000" dirty="0"/>
              <a:t>1  </a:t>
            </a:r>
            <a:r>
              <a:rPr lang="de-DE" sz="700" dirty="0"/>
              <a:t>bbAt &amp; bbDt Ausbildungen 2022ff.; </a:t>
            </a:r>
            <a:r>
              <a:rPr lang="de-DE" sz="700" dirty="0" err="1"/>
              <a:t>Grez</a:t>
            </a:r>
            <a:r>
              <a:rPr lang="de-DE" sz="700" dirty="0"/>
              <a:t> 2024; Hall 2012; Müller &amp; Orth 2025; Partikova 2023; Petzold et al. 2021; Pfeifer 2019; Yi 2023</a:t>
            </a:r>
          </a:p>
        </p:txBody>
      </p:sp>
      <p:pic>
        <p:nvPicPr>
          <p:cNvPr id="2" name="Grafik 1" descr="Ein Bild, das Menschliches Gesicht, Person, Kleidung, Lächeln enthält.&#10;&#10;KI-generierte Inhalte können fehlerhaft sein.">
            <a:extLst>
              <a:ext uri="{FF2B5EF4-FFF2-40B4-BE49-F238E27FC236}">
                <a16:creationId xmlns:a16="http://schemas.microsoft.com/office/drawing/2014/main" id="{F5EE33C8-E3A4-30E7-7B41-33C21A88C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878496"/>
            <a:ext cx="3776330" cy="5035107"/>
          </a:xfrm>
          <a:prstGeom prst="rect">
            <a:avLst/>
          </a:prstGeom>
          <a:ln>
            <a:noFill/>
          </a:ln>
          <a:effectLst>
            <a:softEdge rad="112500"/>
          </a:effectLst>
        </p:spPr>
      </p:pic>
      <p:grpSp>
        <p:nvGrpSpPr>
          <p:cNvPr id="11" name="Gruppieren 10">
            <a:extLst>
              <a:ext uri="{FF2B5EF4-FFF2-40B4-BE49-F238E27FC236}">
                <a16:creationId xmlns:a16="http://schemas.microsoft.com/office/drawing/2014/main" id="{C887AF3F-4665-5553-292C-8EE507ECD76A}"/>
              </a:ext>
            </a:extLst>
          </p:cNvPr>
          <p:cNvGrpSpPr/>
          <p:nvPr/>
        </p:nvGrpSpPr>
        <p:grpSpPr>
          <a:xfrm>
            <a:off x="425302" y="1286669"/>
            <a:ext cx="3125308" cy="4394920"/>
            <a:chOff x="425302" y="1286669"/>
            <a:chExt cx="3125308" cy="4394920"/>
          </a:xfrm>
        </p:grpSpPr>
        <p:grpSp>
          <p:nvGrpSpPr>
            <p:cNvPr id="7" name="Gruppieren 6">
              <a:extLst>
                <a:ext uri="{FF2B5EF4-FFF2-40B4-BE49-F238E27FC236}">
                  <a16:creationId xmlns:a16="http://schemas.microsoft.com/office/drawing/2014/main" id="{0EA13056-5570-5274-FED0-2442BA140392}"/>
                </a:ext>
              </a:extLst>
            </p:cNvPr>
            <p:cNvGrpSpPr/>
            <p:nvPr/>
          </p:nvGrpSpPr>
          <p:grpSpPr>
            <a:xfrm>
              <a:off x="457200" y="1286669"/>
              <a:ext cx="3093410" cy="4394920"/>
              <a:chOff x="457200" y="1286669"/>
              <a:chExt cx="3093410" cy="4394920"/>
            </a:xfrm>
          </p:grpSpPr>
          <p:pic>
            <p:nvPicPr>
              <p:cNvPr id="4" name="Grafik 3">
                <a:extLst>
                  <a:ext uri="{FF2B5EF4-FFF2-40B4-BE49-F238E27FC236}">
                    <a16:creationId xmlns:a16="http://schemas.microsoft.com/office/drawing/2014/main" id="{A0382F01-CD6D-6DCC-C2F0-D43EEDD889C2}"/>
                  </a:ext>
                </a:extLst>
              </p:cNvPr>
              <p:cNvPicPr>
                <a:picLocks noChangeAspect="1"/>
              </p:cNvPicPr>
              <p:nvPr/>
            </p:nvPicPr>
            <p:blipFill>
              <a:blip r:embed="rId4"/>
              <a:stretch>
                <a:fillRect/>
              </a:stretch>
            </p:blipFill>
            <p:spPr>
              <a:xfrm>
                <a:off x="457200" y="1286669"/>
                <a:ext cx="3076575" cy="695325"/>
              </a:xfrm>
              <a:prstGeom prst="rect">
                <a:avLst/>
              </a:prstGeom>
              <a:ln>
                <a:noFill/>
              </a:ln>
              <a:effectLst>
                <a:softEdge rad="112500"/>
              </a:effectLst>
            </p:spPr>
          </p:pic>
          <p:pic>
            <p:nvPicPr>
              <p:cNvPr id="6" name="Grafik 5">
                <a:extLst>
                  <a:ext uri="{FF2B5EF4-FFF2-40B4-BE49-F238E27FC236}">
                    <a16:creationId xmlns:a16="http://schemas.microsoft.com/office/drawing/2014/main" id="{178C3CF0-9C77-E791-6D4B-40B000BDE3FE}"/>
                  </a:ext>
                </a:extLst>
              </p:cNvPr>
              <p:cNvPicPr>
                <a:picLocks noChangeAspect="1"/>
              </p:cNvPicPr>
              <p:nvPr/>
            </p:nvPicPr>
            <p:blipFill>
              <a:blip r:embed="rId5"/>
              <a:stretch>
                <a:fillRect/>
              </a:stretch>
            </p:blipFill>
            <p:spPr>
              <a:xfrm>
                <a:off x="585898" y="1697514"/>
                <a:ext cx="2964712" cy="3984075"/>
              </a:xfrm>
              <a:prstGeom prst="rect">
                <a:avLst/>
              </a:prstGeom>
              <a:ln>
                <a:noFill/>
              </a:ln>
              <a:effectLst>
                <a:softEdge rad="112500"/>
              </a:effectLst>
            </p:spPr>
          </p:pic>
        </p:grpSp>
        <p:pic>
          <p:nvPicPr>
            <p:cNvPr id="8" name="Grafik 7">
              <a:extLst>
                <a:ext uri="{FF2B5EF4-FFF2-40B4-BE49-F238E27FC236}">
                  <a16:creationId xmlns:a16="http://schemas.microsoft.com/office/drawing/2014/main" id="{7634C8EC-63F1-C66F-95DE-A8D5931467A5}"/>
                </a:ext>
              </a:extLst>
            </p:cNvPr>
            <p:cNvPicPr>
              <a:picLocks noChangeAspect="1"/>
            </p:cNvPicPr>
            <p:nvPr/>
          </p:nvPicPr>
          <p:blipFill>
            <a:blip r:embed="rId6"/>
            <a:stretch>
              <a:fillRect/>
            </a:stretch>
          </p:blipFill>
          <p:spPr>
            <a:xfrm>
              <a:off x="425302" y="3191669"/>
              <a:ext cx="1886672" cy="1417082"/>
            </a:xfrm>
            <a:prstGeom prst="rect">
              <a:avLst/>
            </a:prstGeom>
            <a:ln>
              <a:noFill/>
            </a:ln>
            <a:effectLst>
              <a:softEdge rad="508000"/>
            </a:effectLst>
          </p:spPr>
        </p:pic>
      </p:grpSp>
      <p:sp>
        <p:nvSpPr>
          <p:cNvPr id="12" name="Textfeld 11">
            <a:extLst>
              <a:ext uri="{FF2B5EF4-FFF2-40B4-BE49-F238E27FC236}">
                <a16:creationId xmlns:a16="http://schemas.microsoft.com/office/drawing/2014/main" id="{055CF5D4-E93C-7D0B-629C-679FFD50FD33}"/>
              </a:ext>
            </a:extLst>
          </p:cNvPr>
          <p:cNvSpPr txBox="1"/>
          <p:nvPr/>
        </p:nvSpPr>
        <p:spPr>
          <a:xfrm>
            <a:off x="5590954" y="5734070"/>
            <a:ext cx="3505200" cy="276999"/>
          </a:xfrm>
          <a:prstGeom prst="rect">
            <a:avLst/>
          </a:prstGeom>
          <a:noFill/>
        </p:spPr>
        <p:txBody>
          <a:bodyPr wrap="square" rtlCol="0">
            <a:spAutoFit/>
          </a:bodyPr>
          <a:lstStyle/>
          <a:p>
            <a:pPr algn="ctr"/>
            <a:r>
              <a:rPr lang="de-DE" sz="1200" dirty="0">
                <a:solidFill>
                  <a:schemeClr val="bg1"/>
                </a:solidFill>
                <a:hlinkClick r:id="rId7"/>
              </a:rPr>
              <a:t>Spiegel im Spiegel (Arvo Pärt)</a:t>
            </a:r>
            <a:endParaRPr lang="de-DE" sz="1200" dirty="0">
              <a:solidFill>
                <a:schemeClr val="bg1"/>
              </a:solidFill>
            </a:endParaRPr>
          </a:p>
        </p:txBody>
      </p:sp>
    </p:spTree>
    <p:extLst>
      <p:ext uri="{BB962C8B-B14F-4D97-AF65-F5344CB8AC3E}">
        <p14:creationId xmlns:p14="http://schemas.microsoft.com/office/powerpoint/2010/main" val="3354209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IPV-Standard">
  <a:themeElements>
    <a:clrScheme name="Benutzerdefiniert 11">
      <a:dk1>
        <a:sysClr val="windowText" lastClr="000000"/>
      </a:dk1>
      <a:lt1>
        <a:sysClr val="window" lastClr="FFFFFF"/>
      </a:lt1>
      <a:dk2>
        <a:srgbClr val="44546A"/>
      </a:dk2>
      <a:lt2>
        <a:srgbClr val="E7E6E6"/>
      </a:lt2>
      <a:accent1>
        <a:srgbClr val="ED7D31"/>
      </a:accent1>
      <a:accent2>
        <a:srgbClr val="44546A"/>
      </a:accent2>
      <a:accent3>
        <a:srgbClr val="A5A5A5"/>
      </a:accent3>
      <a:accent4>
        <a:srgbClr val="FFC000"/>
      </a:accent4>
      <a:accent5>
        <a:srgbClr val="000000"/>
      </a:accent5>
      <a:accent6>
        <a:srgbClr val="FF0000"/>
      </a:accent6>
      <a:hlink>
        <a:srgbClr val="171616"/>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square" rtlCol="0">
        <a:spAutoFit/>
      </a:bodyPr>
      <a:lstStyle>
        <a:defPPr>
          <a:defRPr sz="1200" dirty="0" smtClean="0"/>
        </a:defPPr>
      </a:lstStyle>
    </a:tx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2983</Words>
  <Application>Microsoft Office PowerPoint</Application>
  <PresentationFormat>Benutzerdefiniert</PresentationFormat>
  <Paragraphs>173</Paragraphs>
  <Slides>11</Slides>
  <Notes>11</Notes>
  <HiddenSlides>1</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Aptos</vt:lpstr>
      <vt:lpstr>Aptos Display</vt:lpstr>
      <vt:lpstr>Arial</vt:lpstr>
      <vt:lpstr>Symbol</vt:lpstr>
      <vt:lpstr>Wingdings</vt:lpstr>
      <vt:lpstr>IPV-Standard</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Palloks</dc:creator>
  <cp:lastModifiedBy>Sebastian Ewald</cp:lastModifiedBy>
  <cp:revision>3822</cp:revision>
  <cp:lastPrinted>2017-06-16T12:04:13Z</cp:lastPrinted>
  <dcterms:created xsi:type="dcterms:W3CDTF">1601-01-01T00:00:00Z</dcterms:created>
  <dcterms:modified xsi:type="dcterms:W3CDTF">2025-06-26T17:07:39Z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_MarkAsFinal">
    <vt:bool>true</vt:bool>
  </property>
</Properties>
</file>